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45"/>
  </p:notesMasterIdLst>
  <p:sldIdLst>
    <p:sldId id="323" r:id="rId2"/>
    <p:sldId id="256" r:id="rId3"/>
    <p:sldId id="258" r:id="rId4"/>
    <p:sldId id="257" r:id="rId5"/>
    <p:sldId id="309" r:id="rId6"/>
    <p:sldId id="259" r:id="rId7"/>
    <p:sldId id="260" r:id="rId8"/>
    <p:sldId id="300" r:id="rId9"/>
    <p:sldId id="262" r:id="rId10"/>
    <p:sldId id="265" r:id="rId11"/>
    <p:sldId id="263" r:id="rId12"/>
    <p:sldId id="264" r:id="rId13"/>
    <p:sldId id="288" r:id="rId14"/>
    <p:sldId id="296" r:id="rId15"/>
    <p:sldId id="267" r:id="rId16"/>
    <p:sldId id="301" r:id="rId17"/>
    <p:sldId id="268" r:id="rId18"/>
    <p:sldId id="289" r:id="rId19"/>
    <p:sldId id="269" r:id="rId20"/>
    <p:sldId id="292" r:id="rId21"/>
    <p:sldId id="270" r:id="rId22"/>
    <p:sldId id="271" r:id="rId23"/>
    <p:sldId id="290" r:id="rId24"/>
    <p:sldId id="302" r:id="rId25"/>
    <p:sldId id="310" r:id="rId26"/>
    <p:sldId id="275" r:id="rId27"/>
    <p:sldId id="311" r:id="rId28"/>
    <p:sldId id="276" r:id="rId29"/>
    <p:sldId id="312" r:id="rId30"/>
    <p:sldId id="277" r:id="rId31"/>
    <p:sldId id="278" r:id="rId32"/>
    <p:sldId id="313" r:id="rId33"/>
    <p:sldId id="279" r:id="rId34"/>
    <p:sldId id="280" r:id="rId35"/>
    <p:sldId id="281" r:id="rId36"/>
    <p:sldId id="307" r:id="rId37"/>
    <p:sldId id="293" r:id="rId38"/>
    <p:sldId id="295" r:id="rId39"/>
    <p:sldId id="303" r:id="rId40"/>
    <p:sldId id="304" r:id="rId41"/>
    <p:sldId id="305" r:id="rId42"/>
    <p:sldId id="308" r:id="rId43"/>
    <p:sldId id="306" r:id="rId44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990099"/>
    <a:srgbClr val="FF6600"/>
    <a:srgbClr val="FF0000"/>
    <a:srgbClr val="0000CC"/>
    <a:srgbClr val="0099CC"/>
    <a:srgbClr val="CC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66" autoAdjust="0"/>
    <p:restoredTop sz="83690" autoAdjust="0"/>
  </p:normalViewPr>
  <p:slideViewPr>
    <p:cSldViewPr>
      <p:cViewPr varScale="1">
        <p:scale>
          <a:sx n="130" d="100"/>
          <a:sy n="130" d="100"/>
        </p:scale>
        <p:origin x="165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48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157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57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ea typeface="宋体" pitchFamily="2" charset="-122"/>
              </a:defRPr>
            </a:lvl1pPr>
          </a:lstStyle>
          <a:p>
            <a:pPr>
              <a:defRPr/>
            </a:pPr>
            <a:fld id="{430E7235-A8B5-46EB-ABB7-110EF5070C5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46419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Approximately 58%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3279E24-9F87-4862-98FA-97F2368CC016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64346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731322E6-5536-4EE3-9E65-FBE1A18759D4}" type="slidenum">
              <a:rPr lang="zh-CN" altLang="en-US" sz="1300" smtClean="0"/>
              <a:pPr eaLnBrk="1" hangingPunct="1">
                <a:spcBef>
                  <a:spcPct val="0"/>
                </a:spcBef>
              </a:pPr>
              <a:t>10</a:t>
            </a:fld>
            <a:endParaRPr lang="en-US" altLang="zh-CN" sz="13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1992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64EEB5A2-47FA-4948-96F3-1DB2186BE94E}" type="slidenum">
              <a:rPr lang="zh-CN" altLang="en-US" sz="1300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zh-CN" sz="130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0043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476A620B-6949-478C-B86F-0F396CF55F7E}" type="slidenum">
              <a:rPr lang="zh-CN" altLang="en-US" sz="1300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zh-CN" sz="13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2033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4585F387-FDE5-4EBE-94A3-74EF626F5A31}" type="slidenum">
              <a:rPr lang="zh-CN" altLang="en-US" sz="1300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zh-CN" sz="130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>
                <a:ea typeface="宋体" charset="-122"/>
              </a:rPr>
              <a:t>可用数学归纳法对</a:t>
            </a:r>
            <a:r>
              <a:rPr lang="en-US" altLang="zh-CN" dirty="0">
                <a:ea typeface="宋体" charset="-122"/>
              </a:rPr>
              <a:t>H</a:t>
            </a:r>
            <a:r>
              <a:rPr lang="zh-CN" altLang="en-US" dirty="0">
                <a:ea typeface="宋体" charset="-122"/>
              </a:rPr>
              <a:t>包含的元素个数来证明</a:t>
            </a:r>
          </a:p>
        </p:txBody>
      </p:sp>
    </p:spTree>
    <p:extLst>
      <p:ext uri="{BB962C8B-B14F-4D97-AF65-F5344CB8AC3E}">
        <p14:creationId xmlns:p14="http://schemas.microsoft.com/office/powerpoint/2010/main" val="25067535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70E75C73-208C-4AAF-A47F-426FC6EDD877}" type="slidenum">
              <a:rPr lang="zh-CN" altLang="en-US" sz="1300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zh-CN" sz="13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9015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70E75C73-208C-4AAF-A47F-426FC6EDD877}" type="slidenum">
              <a:rPr lang="zh-CN" altLang="en-US" sz="1300" smtClean="0"/>
              <a:pPr eaLnBrk="1" hangingPunct="1">
                <a:spcBef>
                  <a:spcPct val="0"/>
                </a:spcBef>
              </a:pPr>
              <a:t>15</a:t>
            </a:fld>
            <a:endParaRPr lang="en-US" altLang="zh-CN" sz="13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3294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6B37B7E7-9A80-44ED-9A46-6329AD0E5F78}" type="slidenum">
              <a:rPr lang="zh-CN" altLang="en-US" sz="1300" smtClean="0"/>
              <a:pPr eaLnBrk="1" hangingPunct="1">
                <a:spcBef>
                  <a:spcPct val="0"/>
                </a:spcBef>
              </a:pPr>
              <a:t>16</a:t>
            </a:fld>
            <a:endParaRPr lang="en-US" altLang="zh-CN" sz="130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21519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A71C4984-29EC-487E-A86B-377DEF296FC7}" type="slidenum">
              <a:rPr lang="zh-CN" altLang="en-US" sz="1300" smtClean="0"/>
              <a:pPr eaLnBrk="1" hangingPunct="1">
                <a:spcBef>
                  <a:spcPct val="0"/>
                </a:spcBef>
              </a:pPr>
              <a:t>17</a:t>
            </a:fld>
            <a:endParaRPr lang="en-US" altLang="zh-CN" sz="13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16390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802D4922-FC12-4A82-9E01-272FB5F9E8DE}" type="slidenum">
              <a:rPr lang="zh-CN" altLang="en-US" sz="1300" smtClean="0"/>
              <a:pPr eaLnBrk="1" hangingPunct="1">
                <a:spcBef>
                  <a:spcPct val="0"/>
                </a:spcBef>
              </a:pPr>
              <a:t>18</a:t>
            </a:fld>
            <a:endParaRPr lang="en-US" altLang="zh-CN" sz="130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43844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60B6B9AA-4341-4234-BD0D-3C54567637F8}" type="slidenum">
              <a:rPr lang="zh-CN" altLang="en-US" sz="1300" smtClean="0"/>
              <a:pPr eaLnBrk="1" hangingPunct="1">
                <a:spcBef>
                  <a:spcPct val="0"/>
                </a:spcBef>
              </a:pPr>
              <a:t>19</a:t>
            </a:fld>
            <a:endParaRPr lang="en-US" altLang="zh-CN" sz="13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6110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C0060C20-C251-47F9-ADE3-04E686F500A3}" type="slidenum">
              <a:rPr lang="zh-CN" altLang="en-US" sz="1300" smtClean="0"/>
              <a:pPr eaLnBrk="1" hangingPunct="1">
                <a:spcBef>
                  <a:spcPct val="0"/>
                </a:spcBef>
              </a:pPr>
              <a:t>2</a:t>
            </a:fld>
            <a:endParaRPr lang="en-US" altLang="zh-CN" sz="130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1010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613207DB-D4CA-49EB-B408-ECE9C5B06325}" type="slidenum">
              <a:rPr lang="zh-CN" altLang="en-US" sz="1300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zh-CN" sz="13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90230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9D93515A-CDFD-470F-A26D-EAB5FB290151}" type="slidenum">
              <a:rPr lang="zh-CN" altLang="en-US" sz="1300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zh-CN" sz="130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61345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B2045560-5EBA-4058-ABD6-5937388A1502}" type="slidenum">
              <a:rPr lang="zh-CN" altLang="en-US" sz="1300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zh-CN" sz="130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69497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43D3B1DC-5A28-456B-A52C-0191B3B5D3D8}" type="slidenum">
              <a:rPr lang="zh-CN" altLang="en-US" sz="1300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zh-CN" sz="130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35831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43D3B1DC-5A28-456B-A52C-0191B3B5D3D8}" type="slidenum">
              <a:rPr lang="zh-CN" altLang="en-US" sz="1300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zh-CN" sz="130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72610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731322E6-5536-4EE3-9E65-FBE1A18759D4}" type="slidenum">
              <a:rPr lang="zh-CN" altLang="en-US" sz="1300" smtClean="0"/>
              <a:pPr eaLnBrk="1" hangingPunct="1">
                <a:spcBef>
                  <a:spcPct val="0"/>
                </a:spcBef>
              </a:pPr>
              <a:t>25</a:t>
            </a:fld>
            <a:endParaRPr lang="en-US" altLang="zh-CN" sz="13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34903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FC8E3C44-5149-4B6D-AAFC-97C7958CF9A3}" type="slidenum">
              <a:rPr lang="zh-CN" altLang="en-US" sz="1300" smtClean="0"/>
              <a:pPr eaLnBrk="1" hangingPunct="1">
                <a:spcBef>
                  <a:spcPct val="0"/>
                </a:spcBef>
              </a:pPr>
              <a:t>26</a:t>
            </a:fld>
            <a:endParaRPr lang="en-US" altLang="zh-CN" sz="130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00209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731322E6-5536-4EE3-9E65-FBE1A18759D4}" type="slidenum">
              <a:rPr lang="zh-CN" altLang="en-US" sz="1300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zh-CN" sz="13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65442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3E760423-4448-4590-92B5-53C124691DF5}" type="slidenum">
              <a:rPr lang="zh-CN" altLang="en-US" sz="1300" smtClean="0"/>
              <a:pPr eaLnBrk="1" hangingPunct="1">
                <a:spcBef>
                  <a:spcPct val="0"/>
                </a:spcBef>
              </a:pPr>
              <a:t>28</a:t>
            </a:fld>
            <a:endParaRPr lang="en-US" altLang="zh-CN" sz="130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16316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731322E6-5536-4EE3-9E65-FBE1A18759D4}" type="slidenum">
              <a:rPr lang="zh-CN" altLang="en-US" sz="1300" smtClean="0"/>
              <a:pPr eaLnBrk="1" hangingPunct="1">
                <a:spcBef>
                  <a:spcPct val="0"/>
                </a:spcBef>
              </a:pPr>
              <a:t>29</a:t>
            </a:fld>
            <a:endParaRPr lang="en-US" altLang="zh-CN" sz="13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1374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634448DD-E26A-489F-956F-03D4B91AEB6B}" type="slidenum">
              <a:rPr lang="zh-CN" altLang="en-US" sz="1300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zh-CN" sz="130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45148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C1C952FC-DFB3-462B-A81C-F7950BF7D3CB}" type="slidenum">
              <a:rPr lang="zh-CN" altLang="en-US" sz="1300" smtClean="0"/>
              <a:pPr eaLnBrk="1" hangingPunct="1">
                <a:spcBef>
                  <a:spcPct val="0"/>
                </a:spcBef>
              </a:pPr>
              <a:t>30</a:t>
            </a:fld>
            <a:endParaRPr lang="en-US" altLang="zh-CN" sz="13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12776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6361EBB9-F6F2-451E-86C8-FA25289FD8C9}" type="slidenum">
              <a:rPr lang="zh-CN" altLang="en-US" sz="1300" smtClean="0"/>
              <a:pPr eaLnBrk="1" hangingPunct="1">
                <a:spcBef>
                  <a:spcPct val="0"/>
                </a:spcBef>
              </a:pPr>
              <a:t>31</a:t>
            </a:fld>
            <a:endParaRPr lang="en-US" altLang="zh-CN" sz="130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64950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6361EBB9-F6F2-451E-86C8-FA25289FD8C9}" type="slidenum">
              <a:rPr lang="zh-CN" altLang="en-US" sz="1300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zh-CN" sz="130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00005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1C9EEE52-E0E3-4E00-8D55-D904DC44949B}" type="slidenum">
              <a:rPr lang="zh-CN" altLang="en-US" sz="1300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zh-CN" sz="130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ea typeface="宋体" charset="-122"/>
              </a:rPr>
              <a:t>第</a:t>
            </a:r>
            <a:r>
              <a:rPr lang="en-US" altLang="zh-CN">
                <a:ea typeface="宋体" charset="-122"/>
              </a:rPr>
              <a:t>1</a:t>
            </a:r>
            <a:r>
              <a:rPr lang="zh-CN" altLang="en-US">
                <a:ea typeface="宋体" charset="-122"/>
              </a:rPr>
              <a:t>次</a:t>
            </a:r>
            <a:r>
              <a:rPr lang="en-US" altLang="zh-CN">
                <a:ea typeface="宋体" charset="-122"/>
              </a:rPr>
              <a:t>hStop</a:t>
            </a:r>
            <a:r>
              <a:rPr lang="zh-CN" altLang="en-US">
                <a:ea typeface="宋体" charset="-122"/>
              </a:rPr>
              <a:t>一般设为</a:t>
            </a:r>
            <a:r>
              <a:rPr lang="en-US" altLang="zh-CN">
                <a:ea typeface="宋体" charset="-122"/>
              </a:rPr>
              <a:t>h/2</a:t>
            </a:r>
            <a:r>
              <a:rPr lang="zh-CN" altLang="en-US">
                <a:ea typeface="宋体" charset="-122"/>
              </a:rPr>
              <a:t>，表示将空位下降至一半高度，也就是提升一半的高度。</a:t>
            </a:r>
            <a:endParaRPr lang="en-US" altLang="zh-CN">
              <a:ea typeface="宋体" charset="-122"/>
            </a:endParaRPr>
          </a:p>
          <a:p>
            <a:pPr eaLnBrk="1" hangingPunct="1"/>
            <a:r>
              <a:rPr lang="zh-CN" altLang="en-US">
                <a:ea typeface="宋体" charset="-122"/>
              </a:rPr>
              <a:t>第</a:t>
            </a:r>
            <a:r>
              <a:rPr lang="en-US" altLang="zh-CN">
                <a:ea typeface="宋体" charset="-122"/>
              </a:rPr>
              <a:t>2</a:t>
            </a:r>
            <a:r>
              <a:rPr lang="zh-CN" altLang="en-US">
                <a:ea typeface="宋体" charset="-122"/>
              </a:rPr>
              <a:t>次</a:t>
            </a:r>
            <a:r>
              <a:rPr lang="en-US" altLang="zh-CN">
                <a:ea typeface="宋体" charset="-122"/>
              </a:rPr>
              <a:t>hStop</a:t>
            </a:r>
            <a:r>
              <a:rPr lang="zh-CN" altLang="en-US">
                <a:ea typeface="宋体" charset="-122"/>
              </a:rPr>
              <a:t>再下降</a:t>
            </a:r>
            <a:r>
              <a:rPr lang="en-US" altLang="zh-CN">
                <a:ea typeface="宋体" charset="-122"/>
              </a:rPr>
              <a:t>h’/2</a:t>
            </a:r>
            <a:r>
              <a:rPr lang="zh-CN" altLang="en-US">
                <a:ea typeface="宋体" charset="-122"/>
              </a:rPr>
              <a:t>（也就是</a:t>
            </a:r>
            <a:r>
              <a:rPr lang="en-US" altLang="zh-CN">
                <a:ea typeface="宋体" charset="-122"/>
              </a:rPr>
              <a:t>h/4</a:t>
            </a:r>
            <a:r>
              <a:rPr lang="zh-CN" altLang="en-US">
                <a:ea typeface="宋体" charset="-122"/>
              </a:rPr>
              <a:t>），</a:t>
            </a:r>
            <a:r>
              <a:rPr lang="en-US" altLang="zh-CN">
                <a:ea typeface="宋体" charset="-122"/>
              </a:rPr>
              <a:t>……</a:t>
            </a:r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42649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D96A1E48-F22A-4979-96A2-D5ED0225B599}" type="slidenum">
              <a:rPr lang="zh-CN" altLang="en-US" sz="1300" smtClean="0"/>
              <a:pPr eaLnBrk="1" hangingPunct="1">
                <a:spcBef>
                  <a:spcPct val="0"/>
                </a:spcBef>
              </a:pPr>
              <a:t>34</a:t>
            </a:fld>
            <a:endParaRPr lang="en-US" altLang="zh-CN" sz="130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ea typeface="宋体" charset="-122"/>
                <a:sym typeface="Symbol" pitchFamily="18" charset="2"/>
              </a:rPr>
              <a:t>Promote</a:t>
            </a:r>
            <a:r>
              <a:rPr lang="zh-CN" altLang="en-US">
                <a:ea typeface="宋体" charset="-122"/>
                <a:sym typeface="Symbol" pitchFamily="18" charset="2"/>
              </a:rPr>
              <a:t>空位下降（一次当前高度的一半），</a:t>
            </a:r>
            <a:r>
              <a:rPr lang="en-US" altLang="zh-CN">
                <a:ea typeface="宋体" charset="-122"/>
                <a:sym typeface="Symbol" pitchFamily="18" charset="2"/>
              </a:rPr>
              <a:t>bubbleUpHeap</a:t>
            </a:r>
            <a:r>
              <a:rPr lang="zh-CN" altLang="en-US">
                <a:ea typeface="宋体" charset="-122"/>
                <a:sym typeface="Symbol" pitchFamily="18" charset="2"/>
              </a:rPr>
              <a:t>再以</a:t>
            </a:r>
            <a:r>
              <a:rPr lang="en-US" altLang="zh-CN">
                <a:ea typeface="宋体" charset="-122"/>
                <a:sym typeface="Symbol" pitchFamily="18" charset="2"/>
              </a:rPr>
              <a:t>Promote</a:t>
            </a:r>
            <a:r>
              <a:rPr lang="zh-CN" altLang="en-US">
                <a:ea typeface="宋体" charset="-122"/>
                <a:sym typeface="Symbol" pitchFamily="18" charset="2"/>
              </a:rPr>
              <a:t>下降到的点开始逐个提升。因此，需要执行若干次</a:t>
            </a:r>
            <a:r>
              <a:rPr lang="en-US" altLang="zh-CN">
                <a:ea typeface="宋体" charset="-122"/>
                <a:sym typeface="Symbol" pitchFamily="18" charset="2"/>
              </a:rPr>
              <a:t>Promote</a:t>
            </a:r>
            <a:r>
              <a:rPr lang="zh-CN" altLang="en-US">
                <a:ea typeface="宋体" charset="-122"/>
                <a:sym typeface="Symbol" pitchFamily="18" charset="2"/>
              </a:rPr>
              <a:t>，到达这个位置后，只要执行一次</a:t>
            </a:r>
            <a:r>
              <a:rPr lang="en-US" altLang="zh-CN">
                <a:ea typeface="宋体" charset="-122"/>
                <a:sym typeface="Symbol" pitchFamily="18" charset="2"/>
              </a:rPr>
              <a:t>bubbleUpHeap</a:t>
            </a:r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05964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52D74EF5-399B-4669-97DD-5568B9019F31}" type="slidenum">
              <a:rPr lang="zh-CN" altLang="en-US" sz="1300" smtClean="0"/>
              <a:pPr eaLnBrk="1" hangingPunct="1">
                <a:spcBef>
                  <a:spcPct val="0"/>
                </a:spcBef>
              </a:pPr>
              <a:t>35</a:t>
            </a:fld>
            <a:endParaRPr lang="en-US" altLang="zh-CN" sz="130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3003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52D74EF5-399B-4669-97DD-5568B9019F31}" type="slidenum">
              <a:rPr lang="zh-CN" altLang="en-US" sz="1300" smtClean="0"/>
              <a:pPr eaLnBrk="1" hangingPunct="1">
                <a:spcBef>
                  <a:spcPct val="0"/>
                </a:spcBef>
              </a:pPr>
              <a:t>36</a:t>
            </a:fld>
            <a:endParaRPr lang="en-US" altLang="zh-CN" sz="130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41400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52D74EF5-399B-4669-97DD-5568B9019F31}" type="slidenum">
              <a:rPr lang="zh-CN" altLang="en-US" sz="1300" smtClean="0"/>
              <a:pPr eaLnBrk="1" hangingPunct="1">
                <a:spcBef>
                  <a:spcPct val="0"/>
                </a:spcBef>
              </a:pPr>
              <a:t>39</a:t>
            </a:fld>
            <a:endParaRPr lang="en-US" altLang="zh-CN" sz="130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32702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EA778C01-B86D-4000-A991-E4923008A228}" type="slidenum">
              <a:rPr lang="zh-CN" altLang="en-US" sz="1300" smtClean="0"/>
              <a:pPr eaLnBrk="1" hangingPunct="1">
                <a:spcBef>
                  <a:spcPct val="0"/>
                </a:spcBef>
              </a:pPr>
              <a:t>40</a:t>
            </a:fld>
            <a:endParaRPr lang="en-US" altLang="zh-CN" sz="130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93918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746E5A63-A084-4F8B-9C06-3BEF9082993B}" type="slidenum">
              <a:rPr lang="zh-CN" altLang="en-US" sz="1300" smtClean="0"/>
              <a:pPr eaLnBrk="1" hangingPunct="1">
                <a:spcBef>
                  <a:spcPct val="0"/>
                </a:spcBef>
              </a:pPr>
              <a:t>41</a:t>
            </a:fld>
            <a:endParaRPr lang="en-US" altLang="zh-CN" sz="130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1098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51B69AE3-9E94-4305-A607-F840EA8C4A8D}" type="slidenum">
              <a:rPr lang="zh-CN" altLang="en-US" sz="1300" smtClean="0"/>
              <a:pPr eaLnBrk="1" hangingPunct="1">
                <a:spcBef>
                  <a:spcPct val="0"/>
                </a:spcBef>
              </a:pPr>
              <a:t>4</a:t>
            </a:fld>
            <a:endParaRPr lang="en-US" altLang="zh-CN" sz="130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46063" indent="-246063" eaLnBrk="1" hangingPunct="1">
              <a:buFontTx/>
              <a:buAutoNum type="arabicPeriod"/>
            </a:pPr>
            <a:r>
              <a:rPr lang="en-US" altLang="zh-CN" dirty="0">
                <a:ea typeface="宋体" charset="-122"/>
              </a:rPr>
              <a:t>*Quicksort rearranges elements in the original array (in-place), but cannot be sure of making an even subdivision of the problem.</a:t>
            </a:r>
          </a:p>
          <a:p>
            <a:pPr marL="246063" indent="-246063" eaLnBrk="1" hangingPunct="1">
              <a:buFontTx/>
              <a:buAutoNum type="arabicPeriod"/>
            </a:pPr>
            <a:r>
              <a:rPr lang="en-US" altLang="zh-CN" dirty="0">
                <a:ea typeface="宋体" charset="-122"/>
              </a:rPr>
              <a:t>*</a:t>
            </a:r>
            <a:r>
              <a:rPr lang="en-US" altLang="zh-CN" dirty="0" err="1">
                <a:ea typeface="宋体" charset="-122"/>
              </a:rPr>
              <a:t>Mergesort</a:t>
            </a:r>
            <a:r>
              <a:rPr lang="en-US" altLang="zh-CN" dirty="0">
                <a:ea typeface="宋体" charset="-122"/>
              </a:rPr>
              <a:t> can guarantee an even subdivision, but cannot rearrange the elements in the original array.</a:t>
            </a:r>
            <a:endParaRPr lang="zh-CN" altLang="en-US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51875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52D74EF5-399B-4669-97DD-5568B9019F31}" type="slidenum">
              <a:rPr lang="zh-CN" altLang="en-US" sz="1300" smtClean="0"/>
              <a:pPr eaLnBrk="1" hangingPunct="1">
                <a:spcBef>
                  <a:spcPct val="0"/>
                </a:spcBef>
              </a:pPr>
              <a:t>42</a:t>
            </a:fld>
            <a:endParaRPr lang="en-US" altLang="zh-CN" sz="130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16284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FE07C2A5-7789-4793-914B-000FBFC6214D}" type="slidenum">
              <a:rPr lang="zh-CN" altLang="en-US" sz="1300" smtClean="0"/>
              <a:pPr eaLnBrk="1" hangingPunct="1">
                <a:spcBef>
                  <a:spcPct val="0"/>
                </a:spcBef>
              </a:pPr>
              <a:t>43</a:t>
            </a:fld>
            <a:endParaRPr lang="en-US" altLang="zh-CN" sz="130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8586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51B69AE3-9E94-4305-A607-F840EA8C4A8D}" type="slidenum">
              <a:rPr lang="zh-CN" altLang="en-US" sz="1300" smtClean="0"/>
              <a:pPr eaLnBrk="1" hangingPunct="1">
                <a:spcBef>
                  <a:spcPct val="0"/>
                </a:spcBef>
              </a:pPr>
              <a:t>5</a:t>
            </a:fld>
            <a:endParaRPr lang="en-US" altLang="zh-CN" sz="130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46063" indent="-246063" eaLnBrk="1" hangingPunct="1">
              <a:buFontTx/>
              <a:buAutoNum type="arabicPeriod"/>
            </a:pPr>
            <a:endParaRPr lang="zh-CN" altLang="en-US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9623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A2B64639-9BE5-409A-9CB4-D4BBCCE6DFD2}" type="slidenum">
              <a:rPr lang="zh-CN" altLang="en-US" sz="1300" smtClean="0"/>
              <a:pPr eaLnBrk="1" hangingPunct="1">
                <a:spcBef>
                  <a:spcPct val="0"/>
                </a:spcBef>
              </a:pPr>
              <a:t>6</a:t>
            </a:fld>
            <a:endParaRPr lang="en-US" altLang="zh-CN" sz="130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en-US" altLang="zh-CN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5447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40C61BCE-79D3-4503-A290-82F7305E6C6A}" type="slidenum">
              <a:rPr lang="zh-CN" altLang="en-US" sz="1300" smtClean="0"/>
              <a:pPr eaLnBrk="1" hangingPunct="1">
                <a:spcBef>
                  <a:spcPct val="0"/>
                </a:spcBef>
              </a:pPr>
              <a:t>7</a:t>
            </a:fld>
            <a:endParaRPr lang="en-US" altLang="zh-CN" sz="130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056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6B37B7E7-9A80-44ED-9A46-6329AD0E5F78}" type="slidenum">
              <a:rPr lang="zh-CN" altLang="en-US" sz="1300" smtClean="0"/>
              <a:pPr eaLnBrk="1" hangingPunct="1">
                <a:spcBef>
                  <a:spcPct val="0"/>
                </a:spcBef>
              </a:pPr>
              <a:t>8</a:t>
            </a:fld>
            <a:endParaRPr lang="en-US" altLang="zh-CN" sz="130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5560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65944E4F-7F51-4326-8FB5-CDD675C96B1C}" type="slidenum">
              <a:rPr lang="zh-CN" altLang="en-US" sz="1300" smtClean="0"/>
              <a:pPr eaLnBrk="1" hangingPunct="1">
                <a:spcBef>
                  <a:spcPct val="0"/>
                </a:spcBef>
              </a:pPr>
              <a:t>9</a:t>
            </a:fld>
            <a:endParaRPr lang="en-US" altLang="zh-CN" sz="130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0433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0" y="0"/>
            <a:ext cx="9144000" cy="3365500"/>
            <a:chOff x="0" y="0"/>
            <a:chExt cx="5760" cy="2120"/>
          </a:xfrm>
        </p:grpSpPr>
        <p:pic>
          <p:nvPicPr>
            <p:cNvPr id="5" name="Picture 16" descr="ARTBANNA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5"/>
            <a:stretch>
              <a:fillRect/>
            </a:stretch>
          </p:blipFill>
          <p:spPr bwMode="invGray">
            <a:xfrm>
              <a:off x="0" y="0"/>
              <a:ext cx="57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7" descr="Arthsepa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8" y="2059"/>
              <a:ext cx="2832" cy="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6869" name="Rectangle 5"/>
          <p:cNvSpPr>
            <a:spLocks noGrp="1" noChangeArrowheads="1"/>
          </p:cNvSpPr>
          <p:nvPr>
            <p:ph type="ctrTitle"/>
          </p:nvPr>
        </p:nvSpPr>
        <p:spPr>
          <a:xfrm>
            <a:off x="990600" y="1905000"/>
            <a:ext cx="7772400" cy="1143000"/>
          </a:xfrm>
        </p:spPr>
        <p:txBody>
          <a:bodyPr/>
          <a:lstStyle>
            <a:lvl1pPr algn="r"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6870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686050" y="3492500"/>
            <a:ext cx="6102350" cy="1752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3359150" y="634365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6019800" y="634365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5413" y="6361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196D9D-367A-4404-B8D0-0EA77C7924F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56856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705442-1C90-489D-B01E-092C2C91392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47308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96088" y="722313"/>
            <a:ext cx="2159000" cy="5334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7500" y="722313"/>
            <a:ext cx="6326188" cy="5334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39D109-11F6-41FC-BC10-6114014FF13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1821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3DE29A-3FB7-4E8B-905A-025AD3EE533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3535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3E2792-6F3A-46F5-A2CA-85115245B0E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3367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8613" y="1941513"/>
            <a:ext cx="4027487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08500" y="1941513"/>
            <a:ext cx="4029075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3EAD42-BFFB-46CE-BCAD-918F8E72DCC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175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1EC425-29DE-459A-A0AA-A8BEB0A3038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41310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5BAB38-5F71-4CE0-88C7-59F5C0BE75E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1170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37F928-7A16-4732-A06D-5AF20CCFF7A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5447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0A595A-BFF4-4565-A57A-58DF5A790BA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88155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AAC642-F17D-4986-915C-C18260DE49B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6743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2"/>
            </a:gs>
            <a:gs pos="100000">
              <a:schemeClr val="bg1"/>
            </a:gs>
          </a:gsLst>
          <a:path path="rect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0"/>
          <p:cNvGrpSpPr>
            <a:grpSpLocks/>
          </p:cNvGrpSpPr>
          <p:nvPr/>
        </p:nvGrpSpPr>
        <p:grpSpPr bwMode="auto">
          <a:xfrm>
            <a:off x="-7938" y="1636713"/>
            <a:ext cx="9148763" cy="4618037"/>
            <a:chOff x="-5" y="1031"/>
            <a:chExt cx="5763" cy="2909"/>
          </a:xfrm>
        </p:grpSpPr>
        <p:pic>
          <p:nvPicPr>
            <p:cNvPr id="1032" name="Picture 16" descr="ARTHSEPA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3778" y="3893"/>
              <a:ext cx="1980" cy="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3" name="Picture 18" descr="Arthsepa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" y="1031"/>
              <a:ext cx="2832" cy="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2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317500" y="722313"/>
            <a:ext cx="863758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8613" y="1941513"/>
            <a:ext cx="8208962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28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33763" y="634365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9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108700" y="634365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0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46050" y="6361113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2400">
                <a:ea typeface="宋体" pitchFamily="2" charset="-122"/>
              </a:defRPr>
            </a:lvl1pPr>
          </a:lstStyle>
          <a:p>
            <a:pPr>
              <a:defRPr/>
            </a:pPr>
            <a:fld id="{032E23F1-4903-40FF-8F08-91E6A692154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CCFF33"/>
        </a:buClr>
        <a:buSzPct val="70000"/>
        <a:buFont typeface="Wingdings" pitchFamily="2" charset="2"/>
        <a:buChar char="n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5000"/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SzPct val="6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5" Type="http://schemas.openxmlformats.org/officeDocument/2006/relationships/oleObject" Target="NULL"/><Relationship Id="rId4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5" Type="http://schemas.openxmlformats.org/officeDocument/2006/relationships/oleObject" Target="NULL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heng@nju.edu.c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1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4.w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4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0.wmf"/><Relationship Id="rId4" Type="http://schemas.openxmlformats.org/officeDocument/2006/relationships/oleObject" Target="../embeddings/oleObject5.bin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7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354AE55-0980-E24C-B9C2-653DB23E90C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8640"/>
            <a:ext cx="8339531" cy="194421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8F3543C-E946-A048-90B9-4F39F60C961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276872"/>
            <a:ext cx="7768078" cy="17641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161CFEC-2638-0E45-9F44-0EF73D369B14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356992"/>
            <a:ext cx="3492741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4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fixHeap: an Example 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941513"/>
            <a:ext cx="8208963" cy="41148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zh-CN" altLang="en-US" dirty="0"/>
              <a:t> </a:t>
            </a:r>
          </a:p>
        </p:txBody>
      </p:sp>
      <p:sp>
        <p:nvSpPr>
          <p:cNvPr id="11268" name="Oval 16"/>
          <p:cNvSpPr>
            <a:spLocks noChangeArrowheads="1"/>
          </p:cNvSpPr>
          <p:nvPr/>
        </p:nvSpPr>
        <p:spPr bwMode="auto">
          <a:xfrm>
            <a:off x="1792288" y="2432050"/>
            <a:ext cx="360362" cy="36036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269" name="Oval 17"/>
          <p:cNvSpPr>
            <a:spLocks noChangeArrowheads="1"/>
          </p:cNvSpPr>
          <p:nvPr/>
        </p:nvSpPr>
        <p:spPr bwMode="auto">
          <a:xfrm>
            <a:off x="1295400" y="2997200"/>
            <a:ext cx="360363" cy="36036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270" name="Text Box 21"/>
          <p:cNvSpPr txBox="1">
            <a:spLocks noChangeArrowheads="1"/>
          </p:cNvSpPr>
          <p:nvPr/>
        </p:nvSpPr>
        <p:spPr bwMode="auto">
          <a:xfrm>
            <a:off x="1781175" y="2441575"/>
            <a:ext cx="522288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/>
              <a:t>24</a:t>
            </a:r>
          </a:p>
        </p:txBody>
      </p:sp>
      <p:sp>
        <p:nvSpPr>
          <p:cNvPr id="11271" name="Text Box 22"/>
          <p:cNvSpPr txBox="1">
            <a:spLocks noChangeArrowheads="1"/>
          </p:cNvSpPr>
          <p:nvPr/>
        </p:nvSpPr>
        <p:spPr bwMode="auto">
          <a:xfrm>
            <a:off x="1276350" y="3003550"/>
            <a:ext cx="5048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/>
              <a:t>20</a:t>
            </a:r>
          </a:p>
        </p:txBody>
      </p:sp>
      <p:sp>
        <p:nvSpPr>
          <p:cNvPr id="11272" name="Oval 26"/>
          <p:cNvSpPr>
            <a:spLocks noChangeArrowheads="1"/>
          </p:cNvSpPr>
          <p:nvPr/>
        </p:nvSpPr>
        <p:spPr bwMode="auto">
          <a:xfrm>
            <a:off x="2755900" y="2997200"/>
            <a:ext cx="360363" cy="36036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273" name="Text Box 31"/>
          <p:cNvSpPr txBox="1">
            <a:spLocks noChangeArrowheads="1"/>
          </p:cNvSpPr>
          <p:nvPr/>
        </p:nvSpPr>
        <p:spPr bwMode="auto">
          <a:xfrm>
            <a:off x="2173288" y="3614738"/>
            <a:ext cx="2159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/>
              <a:t>6</a:t>
            </a:r>
          </a:p>
        </p:txBody>
      </p:sp>
      <p:sp>
        <p:nvSpPr>
          <p:cNvPr id="11274" name="Oval 33"/>
          <p:cNvSpPr>
            <a:spLocks noChangeArrowheads="1"/>
          </p:cNvSpPr>
          <p:nvPr/>
        </p:nvSpPr>
        <p:spPr bwMode="auto">
          <a:xfrm>
            <a:off x="2466975" y="1919288"/>
            <a:ext cx="360363" cy="360362"/>
          </a:xfrm>
          <a:prstGeom prst="ellips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275" name="Text Box 34"/>
          <p:cNvSpPr txBox="1">
            <a:spLocks noChangeArrowheads="1"/>
          </p:cNvSpPr>
          <p:nvPr/>
        </p:nvSpPr>
        <p:spPr bwMode="auto">
          <a:xfrm>
            <a:off x="2439988" y="1909763"/>
            <a:ext cx="4476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800" dirty="0">
              <a:solidFill>
                <a:srgbClr val="FF6600"/>
              </a:solidFill>
            </a:endParaRPr>
          </a:p>
        </p:txBody>
      </p:sp>
      <p:sp>
        <p:nvSpPr>
          <p:cNvPr id="11276" name="Text Box 115"/>
          <p:cNvSpPr txBox="1">
            <a:spLocks noChangeArrowheads="1"/>
          </p:cNvSpPr>
          <p:nvPr/>
        </p:nvSpPr>
        <p:spPr bwMode="auto">
          <a:xfrm>
            <a:off x="7045325" y="3568700"/>
            <a:ext cx="8191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/>
              <a:t>K=6</a:t>
            </a:r>
          </a:p>
        </p:txBody>
      </p:sp>
      <p:sp>
        <p:nvSpPr>
          <p:cNvPr id="11277" name="Text Box 116"/>
          <p:cNvSpPr txBox="1">
            <a:spLocks noChangeArrowheads="1"/>
          </p:cNvSpPr>
          <p:nvPr/>
        </p:nvSpPr>
        <p:spPr bwMode="auto">
          <a:xfrm>
            <a:off x="7380288" y="5876925"/>
            <a:ext cx="1258887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/>
              <a:t>K=6</a:t>
            </a:r>
          </a:p>
        </p:txBody>
      </p:sp>
      <p:sp>
        <p:nvSpPr>
          <p:cNvPr id="11278" name="Line 117"/>
          <p:cNvSpPr>
            <a:spLocks noChangeShapeType="1"/>
          </p:cNvSpPr>
          <p:nvPr/>
        </p:nvSpPr>
        <p:spPr bwMode="auto">
          <a:xfrm flipH="1" flipV="1">
            <a:off x="7162800" y="5532438"/>
            <a:ext cx="361950" cy="417512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3847" name="AutoShape 119"/>
          <p:cNvSpPr>
            <a:spLocks noChangeArrowheads="1"/>
          </p:cNvSpPr>
          <p:nvPr/>
        </p:nvSpPr>
        <p:spPr bwMode="auto">
          <a:xfrm>
            <a:off x="3995738" y="2276475"/>
            <a:ext cx="1223962" cy="431800"/>
          </a:xfrm>
          <a:prstGeom prst="rightArrow">
            <a:avLst>
              <a:gd name="adj1" fmla="val 50000"/>
              <a:gd name="adj2" fmla="val 70864"/>
            </a:avLst>
          </a:prstGeom>
          <a:gradFill rotWithShape="0">
            <a:gsLst>
              <a:gs pos="0">
                <a:schemeClr val="accent1"/>
              </a:gs>
              <a:gs pos="5000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135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ea typeface="宋体" pitchFamily="2" charset="-122"/>
            </a:endParaRPr>
          </a:p>
        </p:txBody>
      </p:sp>
      <p:sp>
        <p:nvSpPr>
          <p:cNvPr id="11280" name="Oval 122"/>
          <p:cNvSpPr>
            <a:spLocks noChangeArrowheads="1"/>
          </p:cNvSpPr>
          <p:nvPr/>
        </p:nvSpPr>
        <p:spPr bwMode="auto">
          <a:xfrm>
            <a:off x="2290763" y="2997200"/>
            <a:ext cx="360362" cy="36036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281" name="Oval 123"/>
          <p:cNvSpPr>
            <a:spLocks noChangeArrowheads="1"/>
          </p:cNvSpPr>
          <p:nvPr/>
        </p:nvSpPr>
        <p:spPr bwMode="auto">
          <a:xfrm>
            <a:off x="2127250" y="3597275"/>
            <a:ext cx="360363" cy="36036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282" name="Oval 124"/>
          <p:cNvSpPr>
            <a:spLocks noChangeArrowheads="1"/>
          </p:cNvSpPr>
          <p:nvPr/>
        </p:nvSpPr>
        <p:spPr bwMode="auto">
          <a:xfrm>
            <a:off x="3128963" y="2427288"/>
            <a:ext cx="360362" cy="3603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283" name="Oval 125"/>
          <p:cNvSpPr>
            <a:spLocks noChangeArrowheads="1"/>
          </p:cNvSpPr>
          <p:nvPr/>
        </p:nvSpPr>
        <p:spPr bwMode="auto">
          <a:xfrm>
            <a:off x="3503613" y="2997200"/>
            <a:ext cx="360362" cy="36036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284" name="Oval 126"/>
          <p:cNvSpPr>
            <a:spLocks noChangeArrowheads="1"/>
          </p:cNvSpPr>
          <p:nvPr/>
        </p:nvSpPr>
        <p:spPr bwMode="auto">
          <a:xfrm>
            <a:off x="1571625" y="3597275"/>
            <a:ext cx="360363" cy="36036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285" name="Oval 127"/>
          <p:cNvSpPr>
            <a:spLocks noChangeArrowheads="1"/>
          </p:cNvSpPr>
          <p:nvPr/>
        </p:nvSpPr>
        <p:spPr bwMode="auto">
          <a:xfrm>
            <a:off x="1017588" y="3597275"/>
            <a:ext cx="360362" cy="36036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286" name="Text Box 128"/>
          <p:cNvSpPr txBox="1">
            <a:spLocks noChangeArrowheads="1"/>
          </p:cNvSpPr>
          <p:nvPr/>
        </p:nvSpPr>
        <p:spPr bwMode="auto">
          <a:xfrm>
            <a:off x="1604963" y="3598863"/>
            <a:ext cx="3587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/>
              <a:t>5</a:t>
            </a:r>
          </a:p>
        </p:txBody>
      </p:sp>
      <p:sp>
        <p:nvSpPr>
          <p:cNvPr id="11287" name="Text Box 129"/>
          <p:cNvSpPr txBox="1">
            <a:spLocks noChangeArrowheads="1"/>
          </p:cNvSpPr>
          <p:nvPr/>
        </p:nvSpPr>
        <p:spPr bwMode="auto">
          <a:xfrm>
            <a:off x="949325" y="3598863"/>
            <a:ext cx="6032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/>
              <a:t>12</a:t>
            </a:r>
          </a:p>
        </p:txBody>
      </p:sp>
      <p:sp>
        <p:nvSpPr>
          <p:cNvPr id="11288" name="Text Box 130"/>
          <p:cNvSpPr txBox="1">
            <a:spLocks noChangeArrowheads="1"/>
          </p:cNvSpPr>
          <p:nvPr/>
        </p:nvSpPr>
        <p:spPr bwMode="auto">
          <a:xfrm>
            <a:off x="3532188" y="2986088"/>
            <a:ext cx="6032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/>
              <a:t>3</a:t>
            </a:r>
          </a:p>
        </p:txBody>
      </p:sp>
      <p:sp>
        <p:nvSpPr>
          <p:cNvPr id="11289" name="Text Box 131"/>
          <p:cNvSpPr txBox="1">
            <a:spLocks noChangeArrowheads="1"/>
          </p:cNvSpPr>
          <p:nvPr/>
        </p:nvSpPr>
        <p:spPr bwMode="auto">
          <a:xfrm>
            <a:off x="2732088" y="2997200"/>
            <a:ext cx="6032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dirty="0"/>
              <a:t>18</a:t>
            </a:r>
          </a:p>
        </p:txBody>
      </p:sp>
      <p:sp>
        <p:nvSpPr>
          <p:cNvPr id="11290" name="Text Box 132"/>
          <p:cNvSpPr txBox="1">
            <a:spLocks noChangeArrowheads="1"/>
          </p:cNvSpPr>
          <p:nvPr/>
        </p:nvSpPr>
        <p:spPr bwMode="auto">
          <a:xfrm>
            <a:off x="2251075" y="3009900"/>
            <a:ext cx="6032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/>
              <a:t>21</a:t>
            </a:r>
          </a:p>
        </p:txBody>
      </p:sp>
      <p:sp>
        <p:nvSpPr>
          <p:cNvPr id="11291" name="Text Box 133"/>
          <p:cNvSpPr txBox="1">
            <a:spLocks noChangeArrowheads="1"/>
          </p:cNvSpPr>
          <p:nvPr/>
        </p:nvSpPr>
        <p:spPr bwMode="auto">
          <a:xfrm>
            <a:off x="3089275" y="2427288"/>
            <a:ext cx="6032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/>
              <a:t>30</a:t>
            </a:r>
          </a:p>
        </p:txBody>
      </p:sp>
      <p:sp>
        <p:nvSpPr>
          <p:cNvPr id="11292" name="Line 134"/>
          <p:cNvSpPr>
            <a:spLocks noChangeShapeType="1"/>
          </p:cNvSpPr>
          <p:nvPr/>
        </p:nvSpPr>
        <p:spPr bwMode="auto">
          <a:xfrm flipH="1">
            <a:off x="2103438" y="2190750"/>
            <a:ext cx="388937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293" name="Line 135"/>
          <p:cNvSpPr>
            <a:spLocks noChangeShapeType="1"/>
          </p:cNvSpPr>
          <p:nvPr/>
        </p:nvSpPr>
        <p:spPr bwMode="auto">
          <a:xfrm>
            <a:off x="2814638" y="2176463"/>
            <a:ext cx="377825" cy="2905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294" name="Line 136"/>
          <p:cNvSpPr>
            <a:spLocks noChangeShapeType="1"/>
          </p:cNvSpPr>
          <p:nvPr/>
        </p:nvSpPr>
        <p:spPr bwMode="auto">
          <a:xfrm flipH="1">
            <a:off x="1566863" y="2765425"/>
            <a:ext cx="277812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295" name="Line 137"/>
          <p:cNvSpPr>
            <a:spLocks noChangeShapeType="1"/>
          </p:cNvSpPr>
          <p:nvPr/>
        </p:nvSpPr>
        <p:spPr bwMode="auto">
          <a:xfrm>
            <a:off x="2117725" y="2713038"/>
            <a:ext cx="276225" cy="2905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296" name="Line 138"/>
          <p:cNvSpPr>
            <a:spLocks noChangeShapeType="1"/>
          </p:cNvSpPr>
          <p:nvPr/>
        </p:nvSpPr>
        <p:spPr bwMode="auto">
          <a:xfrm flipH="1">
            <a:off x="3017838" y="2741613"/>
            <a:ext cx="160337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297" name="Line 139"/>
          <p:cNvSpPr>
            <a:spLocks noChangeShapeType="1"/>
          </p:cNvSpPr>
          <p:nvPr/>
        </p:nvSpPr>
        <p:spPr bwMode="auto">
          <a:xfrm>
            <a:off x="3409950" y="2757488"/>
            <a:ext cx="171450" cy="239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298" name="Line 140"/>
          <p:cNvSpPr>
            <a:spLocks noChangeShapeType="1"/>
          </p:cNvSpPr>
          <p:nvPr/>
        </p:nvSpPr>
        <p:spPr bwMode="auto">
          <a:xfrm flipH="1">
            <a:off x="1262063" y="3341688"/>
            <a:ext cx="150812" cy="242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299" name="Line 141"/>
          <p:cNvSpPr>
            <a:spLocks noChangeShapeType="1"/>
          </p:cNvSpPr>
          <p:nvPr/>
        </p:nvSpPr>
        <p:spPr bwMode="auto">
          <a:xfrm>
            <a:off x="1566863" y="3336925"/>
            <a:ext cx="144462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300" name="Line 142"/>
          <p:cNvSpPr>
            <a:spLocks noChangeShapeType="1"/>
          </p:cNvSpPr>
          <p:nvPr/>
        </p:nvSpPr>
        <p:spPr bwMode="auto">
          <a:xfrm flipH="1">
            <a:off x="2320925" y="3341688"/>
            <a:ext cx="100013" cy="257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301" name="Oval 143"/>
          <p:cNvSpPr>
            <a:spLocks noChangeArrowheads="1"/>
          </p:cNvSpPr>
          <p:nvPr/>
        </p:nvSpPr>
        <p:spPr bwMode="auto">
          <a:xfrm>
            <a:off x="5710238" y="2357438"/>
            <a:ext cx="360362" cy="3603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302" name="Oval 144"/>
          <p:cNvSpPr>
            <a:spLocks noChangeArrowheads="1"/>
          </p:cNvSpPr>
          <p:nvPr/>
        </p:nvSpPr>
        <p:spPr bwMode="auto">
          <a:xfrm>
            <a:off x="5213350" y="2922588"/>
            <a:ext cx="360363" cy="3603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303" name="Text Box 145"/>
          <p:cNvSpPr txBox="1">
            <a:spLocks noChangeArrowheads="1"/>
          </p:cNvSpPr>
          <p:nvPr/>
        </p:nvSpPr>
        <p:spPr bwMode="auto">
          <a:xfrm>
            <a:off x="5699125" y="2366963"/>
            <a:ext cx="522288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/>
              <a:t>24</a:t>
            </a:r>
          </a:p>
        </p:txBody>
      </p:sp>
      <p:sp>
        <p:nvSpPr>
          <p:cNvPr id="11304" name="Text Box 146"/>
          <p:cNvSpPr txBox="1">
            <a:spLocks noChangeArrowheads="1"/>
          </p:cNvSpPr>
          <p:nvPr/>
        </p:nvSpPr>
        <p:spPr bwMode="auto">
          <a:xfrm>
            <a:off x="5194300" y="2928938"/>
            <a:ext cx="5048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/>
              <a:t>20</a:t>
            </a:r>
          </a:p>
        </p:txBody>
      </p:sp>
      <p:sp>
        <p:nvSpPr>
          <p:cNvPr id="11305" name="Oval 147"/>
          <p:cNvSpPr>
            <a:spLocks noChangeArrowheads="1"/>
          </p:cNvSpPr>
          <p:nvPr/>
        </p:nvSpPr>
        <p:spPr bwMode="auto">
          <a:xfrm>
            <a:off x="6673850" y="2922588"/>
            <a:ext cx="360363" cy="3603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306" name="Oval 149"/>
          <p:cNvSpPr>
            <a:spLocks noChangeArrowheads="1"/>
          </p:cNvSpPr>
          <p:nvPr/>
        </p:nvSpPr>
        <p:spPr bwMode="auto">
          <a:xfrm>
            <a:off x="6384925" y="1844675"/>
            <a:ext cx="360363" cy="360363"/>
          </a:xfrm>
          <a:prstGeom prst="ellipse">
            <a:avLst/>
          </a:prstGeom>
          <a:noFill/>
          <a:ln w="38100" cmpd="dbl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307" name="Oval 151"/>
          <p:cNvSpPr>
            <a:spLocks noChangeArrowheads="1"/>
          </p:cNvSpPr>
          <p:nvPr/>
        </p:nvSpPr>
        <p:spPr bwMode="auto">
          <a:xfrm>
            <a:off x="6208713" y="2922588"/>
            <a:ext cx="360362" cy="3603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308" name="Oval 153"/>
          <p:cNvSpPr>
            <a:spLocks noChangeArrowheads="1"/>
          </p:cNvSpPr>
          <p:nvPr/>
        </p:nvSpPr>
        <p:spPr bwMode="auto">
          <a:xfrm>
            <a:off x="7046913" y="2352675"/>
            <a:ext cx="360362" cy="36036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309" name="Oval 154"/>
          <p:cNvSpPr>
            <a:spLocks noChangeArrowheads="1"/>
          </p:cNvSpPr>
          <p:nvPr/>
        </p:nvSpPr>
        <p:spPr bwMode="auto">
          <a:xfrm>
            <a:off x="7421563" y="2922588"/>
            <a:ext cx="360362" cy="3603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310" name="Oval 155"/>
          <p:cNvSpPr>
            <a:spLocks noChangeArrowheads="1"/>
          </p:cNvSpPr>
          <p:nvPr/>
        </p:nvSpPr>
        <p:spPr bwMode="auto">
          <a:xfrm>
            <a:off x="5489575" y="3522663"/>
            <a:ext cx="360363" cy="3603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311" name="Oval 156"/>
          <p:cNvSpPr>
            <a:spLocks noChangeArrowheads="1"/>
          </p:cNvSpPr>
          <p:nvPr/>
        </p:nvSpPr>
        <p:spPr bwMode="auto">
          <a:xfrm>
            <a:off x="4935538" y="3522663"/>
            <a:ext cx="360362" cy="3603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312" name="Text Box 157"/>
          <p:cNvSpPr txBox="1">
            <a:spLocks noChangeArrowheads="1"/>
          </p:cNvSpPr>
          <p:nvPr/>
        </p:nvSpPr>
        <p:spPr bwMode="auto">
          <a:xfrm>
            <a:off x="5522913" y="3524250"/>
            <a:ext cx="3587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/>
              <a:t>5</a:t>
            </a:r>
          </a:p>
        </p:txBody>
      </p:sp>
      <p:sp>
        <p:nvSpPr>
          <p:cNvPr id="11313" name="Text Box 158"/>
          <p:cNvSpPr txBox="1">
            <a:spLocks noChangeArrowheads="1"/>
          </p:cNvSpPr>
          <p:nvPr/>
        </p:nvSpPr>
        <p:spPr bwMode="auto">
          <a:xfrm>
            <a:off x="4867275" y="3524250"/>
            <a:ext cx="6032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/>
              <a:t>12</a:t>
            </a:r>
          </a:p>
        </p:txBody>
      </p:sp>
      <p:sp>
        <p:nvSpPr>
          <p:cNvPr id="11314" name="Text Box 159"/>
          <p:cNvSpPr txBox="1">
            <a:spLocks noChangeArrowheads="1"/>
          </p:cNvSpPr>
          <p:nvPr/>
        </p:nvSpPr>
        <p:spPr bwMode="auto">
          <a:xfrm>
            <a:off x="7450138" y="2911475"/>
            <a:ext cx="6032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/>
              <a:t>3</a:t>
            </a:r>
          </a:p>
        </p:txBody>
      </p:sp>
      <p:sp>
        <p:nvSpPr>
          <p:cNvPr id="11315" name="Text Box 160"/>
          <p:cNvSpPr txBox="1">
            <a:spLocks noChangeArrowheads="1"/>
          </p:cNvSpPr>
          <p:nvPr/>
        </p:nvSpPr>
        <p:spPr bwMode="auto">
          <a:xfrm>
            <a:off x="6650038" y="2922588"/>
            <a:ext cx="6032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/>
              <a:t>18</a:t>
            </a:r>
          </a:p>
        </p:txBody>
      </p:sp>
      <p:sp>
        <p:nvSpPr>
          <p:cNvPr id="11316" name="Text Box 161"/>
          <p:cNvSpPr txBox="1">
            <a:spLocks noChangeArrowheads="1"/>
          </p:cNvSpPr>
          <p:nvPr/>
        </p:nvSpPr>
        <p:spPr bwMode="auto">
          <a:xfrm>
            <a:off x="6169025" y="2935288"/>
            <a:ext cx="6032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/>
              <a:t>21</a:t>
            </a:r>
          </a:p>
        </p:txBody>
      </p:sp>
      <p:sp>
        <p:nvSpPr>
          <p:cNvPr id="11317" name="Text Box 162"/>
          <p:cNvSpPr txBox="1">
            <a:spLocks noChangeArrowheads="1"/>
          </p:cNvSpPr>
          <p:nvPr/>
        </p:nvSpPr>
        <p:spPr bwMode="auto">
          <a:xfrm>
            <a:off x="7007225" y="2352675"/>
            <a:ext cx="6032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/>
              <a:t>30</a:t>
            </a:r>
          </a:p>
        </p:txBody>
      </p:sp>
      <p:sp>
        <p:nvSpPr>
          <p:cNvPr id="11318" name="Line 163"/>
          <p:cNvSpPr>
            <a:spLocks noChangeShapeType="1"/>
          </p:cNvSpPr>
          <p:nvPr/>
        </p:nvSpPr>
        <p:spPr bwMode="auto">
          <a:xfrm flipH="1">
            <a:off x="6021388" y="2116138"/>
            <a:ext cx="388937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319" name="Line 164"/>
          <p:cNvSpPr>
            <a:spLocks noChangeShapeType="1"/>
          </p:cNvSpPr>
          <p:nvPr/>
        </p:nvSpPr>
        <p:spPr bwMode="auto">
          <a:xfrm>
            <a:off x="6732588" y="2101850"/>
            <a:ext cx="377825" cy="290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320" name="Line 165"/>
          <p:cNvSpPr>
            <a:spLocks noChangeShapeType="1"/>
          </p:cNvSpPr>
          <p:nvPr/>
        </p:nvSpPr>
        <p:spPr bwMode="auto">
          <a:xfrm flipH="1">
            <a:off x="5484813" y="2690813"/>
            <a:ext cx="277812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321" name="Line 166"/>
          <p:cNvSpPr>
            <a:spLocks noChangeShapeType="1"/>
          </p:cNvSpPr>
          <p:nvPr/>
        </p:nvSpPr>
        <p:spPr bwMode="auto">
          <a:xfrm>
            <a:off x="6035675" y="2638425"/>
            <a:ext cx="276225" cy="290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322" name="Line 167"/>
          <p:cNvSpPr>
            <a:spLocks noChangeShapeType="1"/>
          </p:cNvSpPr>
          <p:nvPr/>
        </p:nvSpPr>
        <p:spPr bwMode="auto">
          <a:xfrm flipH="1">
            <a:off x="6935788" y="2667000"/>
            <a:ext cx="160337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323" name="Line 168"/>
          <p:cNvSpPr>
            <a:spLocks noChangeShapeType="1"/>
          </p:cNvSpPr>
          <p:nvPr/>
        </p:nvSpPr>
        <p:spPr bwMode="auto">
          <a:xfrm>
            <a:off x="7327900" y="2682875"/>
            <a:ext cx="171450" cy="239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324" name="Line 169"/>
          <p:cNvSpPr>
            <a:spLocks noChangeShapeType="1"/>
          </p:cNvSpPr>
          <p:nvPr/>
        </p:nvSpPr>
        <p:spPr bwMode="auto">
          <a:xfrm flipH="1">
            <a:off x="5180013" y="3267075"/>
            <a:ext cx="150812" cy="242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325" name="Line 170"/>
          <p:cNvSpPr>
            <a:spLocks noChangeShapeType="1"/>
          </p:cNvSpPr>
          <p:nvPr/>
        </p:nvSpPr>
        <p:spPr bwMode="auto">
          <a:xfrm>
            <a:off x="5484813" y="3262313"/>
            <a:ext cx="144462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326" name="Oval 172"/>
          <p:cNvSpPr>
            <a:spLocks noChangeArrowheads="1"/>
          </p:cNvSpPr>
          <p:nvPr/>
        </p:nvSpPr>
        <p:spPr bwMode="auto">
          <a:xfrm>
            <a:off x="1922463" y="4868863"/>
            <a:ext cx="360362" cy="3603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327" name="Oval 173"/>
          <p:cNvSpPr>
            <a:spLocks noChangeArrowheads="1"/>
          </p:cNvSpPr>
          <p:nvPr/>
        </p:nvSpPr>
        <p:spPr bwMode="auto">
          <a:xfrm>
            <a:off x="1425575" y="5434013"/>
            <a:ext cx="360363" cy="3603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328" name="Text Box 174"/>
          <p:cNvSpPr txBox="1">
            <a:spLocks noChangeArrowheads="1"/>
          </p:cNvSpPr>
          <p:nvPr/>
        </p:nvSpPr>
        <p:spPr bwMode="auto">
          <a:xfrm>
            <a:off x="1911350" y="4878388"/>
            <a:ext cx="522288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/>
              <a:t>24</a:t>
            </a:r>
          </a:p>
        </p:txBody>
      </p:sp>
      <p:sp>
        <p:nvSpPr>
          <p:cNvPr id="11329" name="Text Box 175"/>
          <p:cNvSpPr txBox="1">
            <a:spLocks noChangeArrowheads="1"/>
          </p:cNvSpPr>
          <p:nvPr/>
        </p:nvSpPr>
        <p:spPr bwMode="auto">
          <a:xfrm>
            <a:off x="1406525" y="5440363"/>
            <a:ext cx="5048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/>
              <a:t>20</a:t>
            </a:r>
          </a:p>
        </p:txBody>
      </p:sp>
      <p:sp>
        <p:nvSpPr>
          <p:cNvPr id="11330" name="Oval 176"/>
          <p:cNvSpPr>
            <a:spLocks noChangeArrowheads="1"/>
          </p:cNvSpPr>
          <p:nvPr/>
        </p:nvSpPr>
        <p:spPr bwMode="auto">
          <a:xfrm>
            <a:off x="2886075" y="5434013"/>
            <a:ext cx="360363" cy="3603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331" name="Oval 178"/>
          <p:cNvSpPr>
            <a:spLocks noChangeArrowheads="1"/>
          </p:cNvSpPr>
          <p:nvPr/>
        </p:nvSpPr>
        <p:spPr bwMode="auto">
          <a:xfrm>
            <a:off x="2597150" y="4356100"/>
            <a:ext cx="360363" cy="360363"/>
          </a:xfrm>
          <a:prstGeom prst="ellips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332" name="Oval 180"/>
          <p:cNvSpPr>
            <a:spLocks noChangeArrowheads="1"/>
          </p:cNvSpPr>
          <p:nvPr/>
        </p:nvSpPr>
        <p:spPr bwMode="auto">
          <a:xfrm>
            <a:off x="2420938" y="5434013"/>
            <a:ext cx="360362" cy="3603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333" name="Oval 182"/>
          <p:cNvSpPr>
            <a:spLocks noChangeArrowheads="1"/>
          </p:cNvSpPr>
          <p:nvPr/>
        </p:nvSpPr>
        <p:spPr bwMode="auto">
          <a:xfrm>
            <a:off x="3259138" y="4864100"/>
            <a:ext cx="360362" cy="360363"/>
          </a:xfrm>
          <a:prstGeom prst="ellipse">
            <a:avLst/>
          </a:prstGeom>
          <a:noFill/>
          <a:ln w="38100" cmpd="dbl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334" name="Oval 183"/>
          <p:cNvSpPr>
            <a:spLocks noChangeArrowheads="1"/>
          </p:cNvSpPr>
          <p:nvPr/>
        </p:nvSpPr>
        <p:spPr bwMode="auto">
          <a:xfrm>
            <a:off x="3633788" y="5434013"/>
            <a:ext cx="360362" cy="3603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335" name="Oval 184"/>
          <p:cNvSpPr>
            <a:spLocks noChangeArrowheads="1"/>
          </p:cNvSpPr>
          <p:nvPr/>
        </p:nvSpPr>
        <p:spPr bwMode="auto">
          <a:xfrm>
            <a:off x="1701800" y="6034088"/>
            <a:ext cx="360363" cy="3603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336" name="Oval 185"/>
          <p:cNvSpPr>
            <a:spLocks noChangeArrowheads="1"/>
          </p:cNvSpPr>
          <p:nvPr/>
        </p:nvSpPr>
        <p:spPr bwMode="auto">
          <a:xfrm>
            <a:off x="1147763" y="6034088"/>
            <a:ext cx="360362" cy="3603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337" name="Text Box 186"/>
          <p:cNvSpPr txBox="1">
            <a:spLocks noChangeArrowheads="1"/>
          </p:cNvSpPr>
          <p:nvPr/>
        </p:nvSpPr>
        <p:spPr bwMode="auto">
          <a:xfrm>
            <a:off x="1735138" y="6035675"/>
            <a:ext cx="3587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/>
              <a:t>5</a:t>
            </a:r>
          </a:p>
        </p:txBody>
      </p:sp>
      <p:sp>
        <p:nvSpPr>
          <p:cNvPr id="11338" name="Text Box 187"/>
          <p:cNvSpPr txBox="1">
            <a:spLocks noChangeArrowheads="1"/>
          </p:cNvSpPr>
          <p:nvPr/>
        </p:nvSpPr>
        <p:spPr bwMode="auto">
          <a:xfrm>
            <a:off x="1079500" y="6035675"/>
            <a:ext cx="6032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/>
              <a:t>12</a:t>
            </a:r>
          </a:p>
        </p:txBody>
      </p:sp>
      <p:sp>
        <p:nvSpPr>
          <p:cNvPr id="11339" name="Text Box 188"/>
          <p:cNvSpPr txBox="1">
            <a:spLocks noChangeArrowheads="1"/>
          </p:cNvSpPr>
          <p:nvPr/>
        </p:nvSpPr>
        <p:spPr bwMode="auto">
          <a:xfrm>
            <a:off x="3662363" y="5422900"/>
            <a:ext cx="6032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/>
              <a:t>3</a:t>
            </a:r>
          </a:p>
        </p:txBody>
      </p:sp>
      <p:sp>
        <p:nvSpPr>
          <p:cNvPr id="11340" name="Text Box 189"/>
          <p:cNvSpPr txBox="1">
            <a:spLocks noChangeArrowheads="1"/>
          </p:cNvSpPr>
          <p:nvPr/>
        </p:nvSpPr>
        <p:spPr bwMode="auto">
          <a:xfrm>
            <a:off x="2862263" y="5434013"/>
            <a:ext cx="6032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/>
              <a:t>18</a:t>
            </a:r>
          </a:p>
        </p:txBody>
      </p:sp>
      <p:sp>
        <p:nvSpPr>
          <p:cNvPr id="11341" name="Text Box 190"/>
          <p:cNvSpPr txBox="1">
            <a:spLocks noChangeArrowheads="1"/>
          </p:cNvSpPr>
          <p:nvPr/>
        </p:nvSpPr>
        <p:spPr bwMode="auto">
          <a:xfrm>
            <a:off x="2381250" y="5446713"/>
            <a:ext cx="6032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/>
              <a:t>21</a:t>
            </a:r>
          </a:p>
        </p:txBody>
      </p:sp>
      <p:sp>
        <p:nvSpPr>
          <p:cNvPr id="11342" name="Text Box 191"/>
          <p:cNvSpPr txBox="1">
            <a:spLocks noChangeArrowheads="1"/>
          </p:cNvSpPr>
          <p:nvPr/>
        </p:nvSpPr>
        <p:spPr bwMode="auto">
          <a:xfrm>
            <a:off x="2566988" y="4373563"/>
            <a:ext cx="61753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/>
              <a:t>30</a:t>
            </a:r>
          </a:p>
        </p:txBody>
      </p:sp>
      <p:sp>
        <p:nvSpPr>
          <p:cNvPr id="11343" name="Line 192"/>
          <p:cNvSpPr>
            <a:spLocks noChangeShapeType="1"/>
          </p:cNvSpPr>
          <p:nvPr/>
        </p:nvSpPr>
        <p:spPr bwMode="auto">
          <a:xfrm flipH="1">
            <a:off x="2233613" y="4627563"/>
            <a:ext cx="388937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344" name="Line 193"/>
          <p:cNvSpPr>
            <a:spLocks noChangeShapeType="1"/>
          </p:cNvSpPr>
          <p:nvPr/>
        </p:nvSpPr>
        <p:spPr bwMode="auto">
          <a:xfrm>
            <a:off x="2944813" y="4613275"/>
            <a:ext cx="377825" cy="290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345" name="Line 194"/>
          <p:cNvSpPr>
            <a:spLocks noChangeShapeType="1"/>
          </p:cNvSpPr>
          <p:nvPr/>
        </p:nvSpPr>
        <p:spPr bwMode="auto">
          <a:xfrm flipH="1">
            <a:off x="1697038" y="5202238"/>
            <a:ext cx="277812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346" name="Line 195"/>
          <p:cNvSpPr>
            <a:spLocks noChangeShapeType="1"/>
          </p:cNvSpPr>
          <p:nvPr/>
        </p:nvSpPr>
        <p:spPr bwMode="auto">
          <a:xfrm>
            <a:off x="2247900" y="5149850"/>
            <a:ext cx="276225" cy="290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347" name="Line 196"/>
          <p:cNvSpPr>
            <a:spLocks noChangeShapeType="1"/>
          </p:cNvSpPr>
          <p:nvPr/>
        </p:nvSpPr>
        <p:spPr bwMode="auto">
          <a:xfrm flipH="1">
            <a:off x="3148013" y="5178425"/>
            <a:ext cx="160337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348" name="Line 197"/>
          <p:cNvSpPr>
            <a:spLocks noChangeShapeType="1"/>
          </p:cNvSpPr>
          <p:nvPr/>
        </p:nvSpPr>
        <p:spPr bwMode="auto">
          <a:xfrm>
            <a:off x="3540125" y="5194300"/>
            <a:ext cx="171450" cy="239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349" name="Line 198"/>
          <p:cNvSpPr>
            <a:spLocks noChangeShapeType="1"/>
          </p:cNvSpPr>
          <p:nvPr/>
        </p:nvSpPr>
        <p:spPr bwMode="auto">
          <a:xfrm flipH="1">
            <a:off x="1392238" y="5778500"/>
            <a:ext cx="150812" cy="242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350" name="Line 199"/>
          <p:cNvSpPr>
            <a:spLocks noChangeShapeType="1"/>
          </p:cNvSpPr>
          <p:nvPr/>
        </p:nvSpPr>
        <p:spPr bwMode="auto">
          <a:xfrm>
            <a:off x="1697038" y="5773738"/>
            <a:ext cx="144462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351" name="Text Box 201"/>
          <p:cNvSpPr txBox="1">
            <a:spLocks noChangeArrowheads="1"/>
          </p:cNvSpPr>
          <p:nvPr/>
        </p:nvSpPr>
        <p:spPr bwMode="auto">
          <a:xfrm>
            <a:off x="7019925" y="1412875"/>
            <a:ext cx="17287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/>
              <a:t>vacant</a:t>
            </a:r>
          </a:p>
        </p:txBody>
      </p:sp>
      <p:sp>
        <p:nvSpPr>
          <p:cNvPr id="11352" name="Line 202"/>
          <p:cNvSpPr>
            <a:spLocks noChangeShapeType="1"/>
          </p:cNvSpPr>
          <p:nvPr/>
        </p:nvSpPr>
        <p:spPr bwMode="auto">
          <a:xfrm flipH="1">
            <a:off x="6588125" y="1700213"/>
            <a:ext cx="504825" cy="360362"/>
          </a:xfrm>
          <a:prstGeom prst="line">
            <a:avLst/>
          </a:prstGeom>
          <a:noFill/>
          <a:ln w="19050">
            <a:solidFill>
              <a:srgbClr val="808000"/>
            </a:solidFill>
            <a:prstDash val="lgDash"/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3931" name="AutoShape 203"/>
          <p:cNvSpPr>
            <a:spLocks noChangeArrowheads="1"/>
          </p:cNvSpPr>
          <p:nvPr/>
        </p:nvSpPr>
        <p:spPr bwMode="auto">
          <a:xfrm rot="8593217">
            <a:off x="3492500" y="4005263"/>
            <a:ext cx="1223963" cy="431800"/>
          </a:xfrm>
          <a:prstGeom prst="rightArrow">
            <a:avLst>
              <a:gd name="adj1" fmla="val 50000"/>
              <a:gd name="adj2" fmla="val 70864"/>
            </a:avLst>
          </a:prstGeom>
          <a:gradFill rotWithShape="0">
            <a:gsLst>
              <a:gs pos="0">
                <a:schemeClr val="accent1"/>
              </a:gs>
              <a:gs pos="5000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ea typeface="宋体" pitchFamily="2" charset="-122"/>
            </a:endParaRPr>
          </a:p>
        </p:txBody>
      </p:sp>
      <p:sp>
        <p:nvSpPr>
          <p:cNvPr id="73932" name="AutoShape 204"/>
          <p:cNvSpPr>
            <a:spLocks noChangeArrowheads="1"/>
          </p:cNvSpPr>
          <p:nvPr/>
        </p:nvSpPr>
        <p:spPr bwMode="auto">
          <a:xfrm>
            <a:off x="4067175" y="4941888"/>
            <a:ext cx="1223963" cy="431800"/>
          </a:xfrm>
          <a:prstGeom prst="rightArrow">
            <a:avLst>
              <a:gd name="adj1" fmla="val 50000"/>
              <a:gd name="adj2" fmla="val 70864"/>
            </a:avLst>
          </a:prstGeom>
          <a:gradFill rotWithShape="0">
            <a:gsLst>
              <a:gs pos="0">
                <a:schemeClr val="accent1"/>
              </a:gs>
              <a:gs pos="5000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135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ea typeface="宋体" pitchFamily="2" charset="-122"/>
            </a:endParaRPr>
          </a:p>
        </p:txBody>
      </p:sp>
      <p:sp>
        <p:nvSpPr>
          <p:cNvPr id="11355" name="Oval 205"/>
          <p:cNvSpPr>
            <a:spLocks noChangeArrowheads="1"/>
          </p:cNvSpPr>
          <p:nvPr/>
        </p:nvSpPr>
        <p:spPr bwMode="auto">
          <a:xfrm>
            <a:off x="5983288" y="4710113"/>
            <a:ext cx="360362" cy="3603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356" name="Oval 206"/>
          <p:cNvSpPr>
            <a:spLocks noChangeArrowheads="1"/>
          </p:cNvSpPr>
          <p:nvPr/>
        </p:nvSpPr>
        <p:spPr bwMode="auto">
          <a:xfrm>
            <a:off x="5486400" y="5275263"/>
            <a:ext cx="360363" cy="3603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357" name="Text Box 207"/>
          <p:cNvSpPr txBox="1">
            <a:spLocks noChangeArrowheads="1"/>
          </p:cNvSpPr>
          <p:nvPr/>
        </p:nvSpPr>
        <p:spPr bwMode="auto">
          <a:xfrm>
            <a:off x="5972175" y="4719638"/>
            <a:ext cx="522288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/>
              <a:t>24</a:t>
            </a:r>
          </a:p>
        </p:txBody>
      </p:sp>
      <p:sp>
        <p:nvSpPr>
          <p:cNvPr id="11358" name="Text Box 208"/>
          <p:cNvSpPr txBox="1">
            <a:spLocks noChangeArrowheads="1"/>
          </p:cNvSpPr>
          <p:nvPr/>
        </p:nvSpPr>
        <p:spPr bwMode="auto">
          <a:xfrm>
            <a:off x="5467350" y="5281613"/>
            <a:ext cx="5048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/>
              <a:t>20</a:t>
            </a:r>
          </a:p>
        </p:txBody>
      </p:sp>
      <p:sp>
        <p:nvSpPr>
          <p:cNvPr id="11359" name="Oval 209"/>
          <p:cNvSpPr>
            <a:spLocks noChangeArrowheads="1"/>
          </p:cNvSpPr>
          <p:nvPr/>
        </p:nvSpPr>
        <p:spPr bwMode="auto">
          <a:xfrm>
            <a:off x="6946900" y="5275263"/>
            <a:ext cx="360363" cy="360362"/>
          </a:xfrm>
          <a:prstGeom prst="ellipse">
            <a:avLst/>
          </a:prstGeom>
          <a:noFill/>
          <a:ln w="38100" cmpd="dbl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360" name="Oval 211"/>
          <p:cNvSpPr>
            <a:spLocks noChangeArrowheads="1"/>
          </p:cNvSpPr>
          <p:nvPr/>
        </p:nvSpPr>
        <p:spPr bwMode="auto">
          <a:xfrm>
            <a:off x="6657975" y="4197350"/>
            <a:ext cx="360363" cy="360363"/>
          </a:xfrm>
          <a:prstGeom prst="ellips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361" name="Oval 212"/>
          <p:cNvSpPr>
            <a:spLocks noChangeArrowheads="1"/>
          </p:cNvSpPr>
          <p:nvPr/>
        </p:nvSpPr>
        <p:spPr bwMode="auto">
          <a:xfrm>
            <a:off x="6481763" y="5275263"/>
            <a:ext cx="360362" cy="3603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362" name="Oval 214"/>
          <p:cNvSpPr>
            <a:spLocks noChangeArrowheads="1"/>
          </p:cNvSpPr>
          <p:nvPr/>
        </p:nvSpPr>
        <p:spPr bwMode="auto">
          <a:xfrm>
            <a:off x="7319963" y="4705350"/>
            <a:ext cx="360362" cy="360363"/>
          </a:xfrm>
          <a:prstGeom prst="ellips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363" name="Oval 215"/>
          <p:cNvSpPr>
            <a:spLocks noChangeArrowheads="1"/>
          </p:cNvSpPr>
          <p:nvPr/>
        </p:nvSpPr>
        <p:spPr bwMode="auto">
          <a:xfrm>
            <a:off x="7694613" y="5275263"/>
            <a:ext cx="360362" cy="3603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364" name="Oval 216"/>
          <p:cNvSpPr>
            <a:spLocks noChangeArrowheads="1"/>
          </p:cNvSpPr>
          <p:nvPr/>
        </p:nvSpPr>
        <p:spPr bwMode="auto">
          <a:xfrm>
            <a:off x="5762625" y="5875338"/>
            <a:ext cx="360363" cy="3603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365" name="Oval 217"/>
          <p:cNvSpPr>
            <a:spLocks noChangeArrowheads="1"/>
          </p:cNvSpPr>
          <p:nvPr/>
        </p:nvSpPr>
        <p:spPr bwMode="auto">
          <a:xfrm>
            <a:off x="5208588" y="5875338"/>
            <a:ext cx="360362" cy="3603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366" name="Text Box 218"/>
          <p:cNvSpPr txBox="1">
            <a:spLocks noChangeArrowheads="1"/>
          </p:cNvSpPr>
          <p:nvPr/>
        </p:nvSpPr>
        <p:spPr bwMode="auto">
          <a:xfrm>
            <a:off x="5795963" y="5876925"/>
            <a:ext cx="3587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/>
              <a:t>5</a:t>
            </a:r>
          </a:p>
        </p:txBody>
      </p:sp>
      <p:sp>
        <p:nvSpPr>
          <p:cNvPr id="11367" name="Text Box 219"/>
          <p:cNvSpPr txBox="1">
            <a:spLocks noChangeArrowheads="1"/>
          </p:cNvSpPr>
          <p:nvPr/>
        </p:nvSpPr>
        <p:spPr bwMode="auto">
          <a:xfrm>
            <a:off x="5140325" y="5876925"/>
            <a:ext cx="6032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/>
              <a:t>12</a:t>
            </a:r>
          </a:p>
        </p:txBody>
      </p:sp>
      <p:sp>
        <p:nvSpPr>
          <p:cNvPr id="11368" name="Text Box 220"/>
          <p:cNvSpPr txBox="1">
            <a:spLocks noChangeArrowheads="1"/>
          </p:cNvSpPr>
          <p:nvPr/>
        </p:nvSpPr>
        <p:spPr bwMode="auto">
          <a:xfrm>
            <a:off x="7723188" y="5264150"/>
            <a:ext cx="6032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/>
              <a:t>3</a:t>
            </a:r>
          </a:p>
        </p:txBody>
      </p:sp>
      <p:sp>
        <p:nvSpPr>
          <p:cNvPr id="11369" name="Text Box 221"/>
          <p:cNvSpPr txBox="1">
            <a:spLocks noChangeArrowheads="1"/>
          </p:cNvSpPr>
          <p:nvPr/>
        </p:nvSpPr>
        <p:spPr bwMode="auto">
          <a:xfrm>
            <a:off x="7294563" y="4724400"/>
            <a:ext cx="6032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/>
              <a:t>18</a:t>
            </a:r>
          </a:p>
        </p:txBody>
      </p:sp>
      <p:sp>
        <p:nvSpPr>
          <p:cNvPr id="11370" name="Text Box 222"/>
          <p:cNvSpPr txBox="1">
            <a:spLocks noChangeArrowheads="1"/>
          </p:cNvSpPr>
          <p:nvPr/>
        </p:nvSpPr>
        <p:spPr bwMode="auto">
          <a:xfrm>
            <a:off x="6442075" y="5287963"/>
            <a:ext cx="6032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/>
              <a:t>21</a:t>
            </a:r>
          </a:p>
        </p:txBody>
      </p:sp>
      <p:sp>
        <p:nvSpPr>
          <p:cNvPr id="11371" name="Text Box 223"/>
          <p:cNvSpPr txBox="1">
            <a:spLocks noChangeArrowheads="1"/>
          </p:cNvSpPr>
          <p:nvPr/>
        </p:nvSpPr>
        <p:spPr bwMode="auto">
          <a:xfrm>
            <a:off x="6627813" y="4214813"/>
            <a:ext cx="61753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/>
              <a:t>30</a:t>
            </a:r>
          </a:p>
        </p:txBody>
      </p:sp>
      <p:sp>
        <p:nvSpPr>
          <p:cNvPr id="11372" name="Line 224"/>
          <p:cNvSpPr>
            <a:spLocks noChangeShapeType="1"/>
          </p:cNvSpPr>
          <p:nvPr/>
        </p:nvSpPr>
        <p:spPr bwMode="auto">
          <a:xfrm flipH="1">
            <a:off x="6294438" y="4468813"/>
            <a:ext cx="388937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373" name="Line 225"/>
          <p:cNvSpPr>
            <a:spLocks noChangeShapeType="1"/>
          </p:cNvSpPr>
          <p:nvPr/>
        </p:nvSpPr>
        <p:spPr bwMode="auto">
          <a:xfrm>
            <a:off x="7005638" y="4454525"/>
            <a:ext cx="377825" cy="290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374" name="Line 226"/>
          <p:cNvSpPr>
            <a:spLocks noChangeShapeType="1"/>
          </p:cNvSpPr>
          <p:nvPr/>
        </p:nvSpPr>
        <p:spPr bwMode="auto">
          <a:xfrm flipH="1">
            <a:off x="5757863" y="5043488"/>
            <a:ext cx="277812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375" name="Line 227"/>
          <p:cNvSpPr>
            <a:spLocks noChangeShapeType="1"/>
          </p:cNvSpPr>
          <p:nvPr/>
        </p:nvSpPr>
        <p:spPr bwMode="auto">
          <a:xfrm>
            <a:off x="6308725" y="4991100"/>
            <a:ext cx="276225" cy="290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376" name="Line 228"/>
          <p:cNvSpPr>
            <a:spLocks noChangeShapeType="1"/>
          </p:cNvSpPr>
          <p:nvPr/>
        </p:nvSpPr>
        <p:spPr bwMode="auto">
          <a:xfrm flipH="1">
            <a:off x="7208838" y="5019675"/>
            <a:ext cx="160337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377" name="Line 229"/>
          <p:cNvSpPr>
            <a:spLocks noChangeShapeType="1"/>
          </p:cNvSpPr>
          <p:nvPr/>
        </p:nvSpPr>
        <p:spPr bwMode="auto">
          <a:xfrm>
            <a:off x="7600950" y="5035550"/>
            <a:ext cx="171450" cy="239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378" name="Line 230"/>
          <p:cNvSpPr>
            <a:spLocks noChangeShapeType="1"/>
          </p:cNvSpPr>
          <p:nvPr/>
        </p:nvSpPr>
        <p:spPr bwMode="auto">
          <a:xfrm flipH="1">
            <a:off x="5453063" y="5619750"/>
            <a:ext cx="150812" cy="242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379" name="Line 231"/>
          <p:cNvSpPr>
            <a:spLocks noChangeShapeType="1"/>
          </p:cNvSpPr>
          <p:nvPr/>
        </p:nvSpPr>
        <p:spPr bwMode="auto">
          <a:xfrm>
            <a:off x="5757863" y="5614988"/>
            <a:ext cx="144462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4"/>
          <p:cNvSpPr>
            <a:spLocks noChangeArrowheads="1"/>
          </p:cNvSpPr>
          <p:nvPr/>
        </p:nvSpPr>
        <p:spPr bwMode="auto">
          <a:xfrm>
            <a:off x="457200" y="3048000"/>
            <a:ext cx="8229600" cy="3505200"/>
          </a:xfrm>
          <a:prstGeom prst="rect">
            <a:avLst/>
          </a:prstGeom>
          <a:solidFill>
            <a:srgbClr val="CCFFFF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Worst Case Analysis for fixHeap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752600"/>
            <a:ext cx="8208963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000" b="1" i="1" dirty="0">
                <a:solidFill>
                  <a:srgbClr val="FF6600"/>
                </a:solidFill>
              </a:rPr>
              <a:t>2 comparisons</a:t>
            </a:r>
            <a:r>
              <a:rPr lang="en-US" altLang="zh-CN" sz="2000" dirty="0"/>
              <a:t> at most in one activation of the procedure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000" dirty="0"/>
              <a:t>The tree </a:t>
            </a:r>
            <a:r>
              <a:rPr lang="en-US" altLang="zh-CN" sz="2000" b="1" i="1" dirty="0">
                <a:solidFill>
                  <a:srgbClr val="990099"/>
                </a:solidFill>
              </a:rPr>
              <a:t>height decreases by one</a:t>
            </a:r>
            <a:r>
              <a:rPr lang="en-US" altLang="zh-CN" sz="2000" dirty="0"/>
              <a:t> in the recursive call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000" dirty="0"/>
              <a:t>So, </a:t>
            </a:r>
            <a:r>
              <a:rPr lang="en-US" altLang="zh-CN" sz="2000" b="1" i="1" u="sng" dirty="0">
                <a:solidFill>
                  <a:srgbClr val="FF0000"/>
                </a:solidFill>
              </a:rPr>
              <a:t>2h comparisons are needed in the worst case</a:t>
            </a:r>
            <a:r>
              <a:rPr lang="en-US" altLang="zh-CN" sz="2000" dirty="0"/>
              <a:t>, where </a:t>
            </a:r>
            <a:r>
              <a:rPr lang="en-US" altLang="zh-CN" sz="2000" i="1" dirty="0"/>
              <a:t>h</a:t>
            </a:r>
            <a:r>
              <a:rPr lang="en-US" altLang="zh-CN" sz="2000" dirty="0"/>
              <a:t> is the height of the tree</a:t>
            </a:r>
          </a:p>
          <a:p>
            <a:pPr eaLnBrk="1" hangingPunct="1">
              <a:lnSpc>
                <a:spcPct val="90000"/>
              </a:lnSpc>
              <a:spcBef>
                <a:spcPct val="60000"/>
              </a:spcBef>
            </a:pPr>
            <a:r>
              <a:rPr lang="en-US" altLang="zh-CN" sz="2000" dirty="0" err="1"/>
              <a:t>Procesure</a:t>
            </a:r>
            <a:r>
              <a:rPr lang="en-US" altLang="zh-CN" sz="2000" dirty="0"/>
              <a:t>: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 err="1"/>
              <a:t>fixHeap</a:t>
            </a:r>
            <a:r>
              <a:rPr lang="en-US" altLang="zh-CN" sz="2000" dirty="0"/>
              <a:t>(H,K)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/>
              <a:t>    </a:t>
            </a:r>
            <a:r>
              <a:rPr lang="en-US" altLang="zh-CN" sz="2000" b="1" dirty="0"/>
              <a:t>if </a:t>
            </a:r>
            <a:r>
              <a:rPr lang="en-US" altLang="zh-CN" sz="2000" dirty="0"/>
              <a:t>(H is a leaf) insert K into root(H);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/>
              <a:t>    </a:t>
            </a:r>
            <a:r>
              <a:rPr lang="en-US" altLang="zh-CN" sz="2000" b="1" dirty="0"/>
              <a:t>else</a:t>
            </a:r>
            <a:endParaRPr lang="en-US" altLang="zh-CN" sz="2000" dirty="0"/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/>
              <a:t>        Set </a:t>
            </a:r>
            <a:r>
              <a:rPr lang="en-US" altLang="zh-CN" sz="2000" b="1" i="1" dirty="0" err="1">
                <a:solidFill>
                  <a:srgbClr val="0000CC"/>
                </a:solidFill>
              </a:rPr>
              <a:t>largerSubHeap</a:t>
            </a:r>
            <a:r>
              <a:rPr lang="en-US" altLang="zh-CN" sz="2000" dirty="0"/>
              <a:t>;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/>
              <a:t>        </a:t>
            </a:r>
            <a:r>
              <a:rPr lang="en-US" altLang="zh-CN" sz="2000" b="1" dirty="0"/>
              <a:t>if</a:t>
            </a:r>
            <a:r>
              <a:rPr lang="en-US" altLang="zh-CN" sz="2000" dirty="0"/>
              <a:t> (</a:t>
            </a:r>
            <a:r>
              <a:rPr lang="en-US" altLang="zh-CN" sz="2000" dirty="0" err="1"/>
              <a:t>K.key</a:t>
            </a:r>
            <a:r>
              <a:rPr lang="en-US" altLang="zh-CN" sz="2000" dirty="0" err="1">
                <a:sym typeface="Symbol" pitchFamily="18" charset="2"/>
              </a:rPr>
              <a:t>root</a:t>
            </a:r>
            <a:r>
              <a:rPr lang="en-US" altLang="zh-CN" sz="2000" dirty="0">
                <a:sym typeface="Symbol" pitchFamily="18" charset="2"/>
              </a:rPr>
              <a:t>(</a:t>
            </a:r>
            <a:r>
              <a:rPr lang="en-US" altLang="zh-CN" sz="2000" dirty="0" err="1">
                <a:sym typeface="Symbol" pitchFamily="18" charset="2"/>
              </a:rPr>
              <a:t>largerSubHeap</a:t>
            </a:r>
            <a:r>
              <a:rPr lang="en-US" altLang="zh-CN" sz="2000" dirty="0">
                <a:sym typeface="Symbol" pitchFamily="18" charset="2"/>
              </a:rPr>
              <a:t>).key) insert K into root(H)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>
                <a:sym typeface="Symbol" pitchFamily="18" charset="2"/>
              </a:rPr>
              <a:t>        </a:t>
            </a:r>
            <a:r>
              <a:rPr lang="en-US" altLang="zh-CN" sz="2000" b="1" dirty="0">
                <a:sym typeface="Symbol" pitchFamily="18" charset="2"/>
              </a:rPr>
              <a:t>else</a:t>
            </a:r>
            <a:r>
              <a:rPr lang="en-US" altLang="zh-CN" sz="2000" dirty="0">
                <a:sym typeface="Symbol" pitchFamily="18" charset="2"/>
              </a:rPr>
              <a:t> 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>
                <a:sym typeface="Symbol" pitchFamily="18" charset="2"/>
              </a:rPr>
              <a:t>            insert root(</a:t>
            </a:r>
            <a:r>
              <a:rPr lang="en-US" altLang="zh-CN" sz="2000" dirty="0" err="1">
                <a:sym typeface="Symbol" pitchFamily="18" charset="2"/>
              </a:rPr>
              <a:t>largerSubHeap</a:t>
            </a:r>
            <a:r>
              <a:rPr lang="en-US" altLang="zh-CN" sz="2000" dirty="0">
                <a:sym typeface="Symbol" pitchFamily="18" charset="2"/>
              </a:rPr>
              <a:t>) into root(H);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/>
              <a:t>            </a:t>
            </a:r>
            <a:r>
              <a:rPr lang="en-US" altLang="zh-CN" sz="2000" b="1" i="1" dirty="0" err="1">
                <a:solidFill>
                  <a:schemeClr val="tx2"/>
                </a:solidFill>
              </a:rPr>
              <a:t>fixHeap</a:t>
            </a:r>
            <a:r>
              <a:rPr lang="en-US" altLang="zh-CN" sz="2000" b="1" i="1" dirty="0">
                <a:solidFill>
                  <a:schemeClr val="tx2"/>
                </a:solidFill>
              </a:rPr>
              <a:t>(</a:t>
            </a:r>
            <a:r>
              <a:rPr lang="en-US" altLang="zh-CN" sz="2000" b="1" i="1" dirty="0" err="1">
                <a:solidFill>
                  <a:schemeClr val="tx2"/>
                </a:solidFill>
              </a:rPr>
              <a:t>largerSubHeap</a:t>
            </a:r>
            <a:r>
              <a:rPr lang="en-US" altLang="zh-CN" sz="2000" b="1" i="1" dirty="0">
                <a:solidFill>
                  <a:schemeClr val="tx2"/>
                </a:solidFill>
              </a:rPr>
              <a:t>, K)</a:t>
            </a:r>
            <a:r>
              <a:rPr lang="en-US" altLang="zh-CN" sz="2000" dirty="0"/>
              <a:t>;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/>
              <a:t>   </a:t>
            </a:r>
            <a:r>
              <a:rPr lang="en-US" altLang="zh-CN" sz="2000" b="1" dirty="0"/>
              <a:t>return</a:t>
            </a:r>
            <a:endParaRPr lang="en-US" altLang="zh-CN" sz="2000" dirty="0"/>
          </a:p>
        </p:txBody>
      </p:sp>
      <p:sp>
        <p:nvSpPr>
          <p:cNvPr id="12293" name="Text Box 4"/>
          <p:cNvSpPr txBox="1">
            <a:spLocks noChangeArrowheads="1"/>
          </p:cNvSpPr>
          <p:nvPr/>
        </p:nvSpPr>
        <p:spPr bwMode="auto">
          <a:xfrm>
            <a:off x="152400" y="5562600"/>
            <a:ext cx="1219200" cy="396875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tx2"/>
                </a:solidFill>
              </a:rPr>
              <a:t>Recursion</a:t>
            </a:r>
          </a:p>
        </p:txBody>
      </p:sp>
      <p:sp>
        <p:nvSpPr>
          <p:cNvPr id="12294" name="Line 5"/>
          <p:cNvSpPr>
            <a:spLocks noChangeShapeType="1"/>
          </p:cNvSpPr>
          <p:nvPr/>
        </p:nvSpPr>
        <p:spPr bwMode="auto">
          <a:xfrm>
            <a:off x="1295400" y="5791200"/>
            <a:ext cx="457200" cy="152400"/>
          </a:xfrm>
          <a:prstGeom prst="line">
            <a:avLst/>
          </a:prstGeom>
          <a:noFill/>
          <a:ln w="25400">
            <a:solidFill>
              <a:srgbClr val="339966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295" name="Text Box 6"/>
          <p:cNvSpPr txBox="1">
            <a:spLocks noChangeArrowheads="1"/>
          </p:cNvSpPr>
          <p:nvPr/>
        </p:nvSpPr>
        <p:spPr bwMode="auto">
          <a:xfrm>
            <a:off x="5181600" y="3124200"/>
            <a:ext cx="3962400" cy="1616075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/>
              <a:t>One comparison: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largerSubHeap is left- or right-Subtree(H), the one with larger key at its root.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Special case: rightSubtree is empty</a:t>
            </a:r>
          </a:p>
        </p:txBody>
      </p:sp>
      <p:sp>
        <p:nvSpPr>
          <p:cNvPr id="12296" name="Line 7"/>
          <p:cNvSpPr>
            <a:spLocks noChangeShapeType="1"/>
          </p:cNvSpPr>
          <p:nvPr/>
        </p:nvSpPr>
        <p:spPr bwMode="auto">
          <a:xfrm flipV="1">
            <a:off x="3581400" y="4038600"/>
            <a:ext cx="1524000" cy="533400"/>
          </a:xfrm>
          <a:prstGeom prst="line">
            <a:avLst/>
          </a:prstGeom>
          <a:noFill/>
          <a:ln w="28575">
            <a:solidFill>
              <a:srgbClr val="339966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297" name="Text Box 8"/>
          <p:cNvSpPr txBox="1">
            <a:spLocks noChangeArrowheads="1"/>
          </p:cNvSpPr>
          <p:nvPr/>
        </p:nvSpPr>
        <p:spPr bwMode="auto">
          <a:xfrm>
            <a:off x="6019800" y="5867400"/>
            <a:ext cx="2819400" cy="396875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/>
              <a:t>“</a:t>
            </a:r>
            <a:r>
              <a:rPr lang="en-US" altLang="zh-CN" sz="2000"/>
              <a:t>Vacant” moving down</a:t>
            </a:r>
          </a:p>
        </p:txBody>
      </p:sp>
      <p:sp>
        <p:nvSpPr>
          <p:cNvPr id="12298" name="Line 9"/>
          <p:cNvSpPr>
            <a:spLocks noChangeShapeType="1"/>
          </p:cNvSpPr>
          <p:nvPr/>
        </p:nvSpPr>
        <p:spPr bwMode="auto">
          <a:xfrm>
            <a:off x="5105400" y="5791200"/>
            <a:ext cx="990600" cy="304800"/>
          </a:xfrm>
          <a:prstGeom prst="line">
            <a:avLst/>
          </a:prstGeom>
          <a:noFill/>
          <a:ln w="28575">
            <a:solidFill>
              <a:srgbClr val="339966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299" name="Freeform 10"/>
          <p:cNvSpPr>
            <a:spLocks/>
          </p:cNvSpPr>
          <p:nvPr/>
        </p:nvSpPr>
        <p:spPr bwMode="auto">
          <a:xfrm>
            <a:off x="190500" y="1981200"/>
            <a:ext cx="952500" cy="2870200"/>
          </a:xfrm>
          <a:custGeom>
            <a:avLst/>
            <a:gdLst>
              <a:gd name="T0" fmla="*/ 2147483647 w 600"/>
              <a:gd name="T1" fmla="*/ 0 h 1808"/>
              <a:gd name="T2" fmla="*/ 2147483647 w 600"/>
              <a:gd name="T3" fmla="*/ 2147483647 h 1808"/>
              <a:gd name="T4" fmla="*/ 2147483647 w 600"/>
              <a:gd name="T5" fmla="*/ 2147483647 h 1808"/>
              <a:gd name="T6" fmla="*/ 2147483647 w 600"/>
              <a:gd name="T7" fmla="*/ 2147483647 h 1808"/>
              <a:gd name="T8" fmla="*/ 2147483647 w 600"/>
              <a:gd name="T9" fmla="*/ 2147483647 h 1808"/>
              <a:gd name="T10" fmla="*/ 2147483647 w 600"/>
              <a:gd name="T11" fmla="*/ 2147483647 h 1808"/>
              <a:gd name="T12" fmla="*/ 2147483647 w 600"/>
              <a:gd name="T13" fmla="*/ 2147483647 h 180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00"/>
              <a:gd name="T22" fmla="*/ 0 h 1808"/>
              <a:gd name="T23" fmla="*/ 600 w 600"/>
              <a:gd name="T24" fmla="*/ 1808 h 180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00" h="1808">
                <a:moveTo>
                  <a:pt x="360" y="0"/>
                </a:moveTo>
                <a:cubicBezTo>
                  <a:pt x="268" y="48"/>
                  <a:pt x="176" y="96"/>
                  <a:pt x="120" y="192"/>
                </a:cubicBezTo>
                <a:cubicBezTo>
                  <a:pt x="64" y="288"/>
                  <a:pt x="40" y="400"/>
                  <a:pt x="24" y="576"/>
                </a:cubicBezTo>
                <a:cubicBezTo>
                  <a:pt x="8" y="752"/>
                  <a:pt x="0" y="1080"/>
                  <a:pt x="24" y="1248"/>
                </a:cubicBezTo>
                <a:cubicBezTo>
                  <a:pt x="48" y="1416"/>
                  <a:pt x="88" y="1496"/>
                  <a:pt x="168" y="1584"/>
                </a:cubicBezTo>
                <a:cubicBezTo>
                  <a:pt x="248" y="1672"/>
                  <a:pt x="432" y="1744"/>
                  <a:pt x="504" y="1776"/>
                </a:cubicBezTo>
                <a:cubicBezTo>
                  <a:pt x="576" y="1808"/>
                  <a:pt x="588" y="1792"/>
                  <a:pt x="600" y="1776"/>
                </a:cubicBezTo>
              </a:path>
            </a:pathLst>
          </a:custGeom>
          <a:noFill/>
          <a:ln w="9525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300" name="Line 11"/>
          <p:cNvSpPr>
            <a:spLocks noChangeShapeType="1"/>
          </p:cNvSpPr>
          <p:nvPr/>
        </p:nvSpPr>
        <p:spPr bwMode="auto">
          <a:xfrm flipV="1">
            <a:off x="1143000" y="4724400"/>
            <a:ext cx="304800" cy="76200"/>
          </a:xfrm>
          <a:prstGeom prst="line">
            <a:avLst/>
          </a:prstGeom>
          <a:noFill/>
          <a:ln w="9525">
            <a:solidFill>
              <a:srgbClr val="FF660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301" name="Line 12"/>
          <p:cNvSpPr>
            <a:spLocks noChangeShapeType="1"/>
          </p:cNvSpPr>
          <p:nvPr/>
        </p:nvSpPr>
        <p:spPr bwMode="auto">
          <a:xfrm>
            <a:off x="1066800" y="4800600"/>
            <a:ext cx="304800" cy="228600"/>
          </a:xfrm>
          <a:prstGeom prst="line">
            <a:avLst/>
          </a:prstGeom>
          <a:noFill/>
          <a:ln w="9525">
            <a:solidFill>
              <a:srgbClr val="FF660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ChangeArrowheads="1"/>
          </p:cNvSpPr>
          <p:nvPr/>
        </p:nvSpPr>
        <p:spPr bwMode="auto">
          <a:xfrm>
            <a:off x="609600" y="3657600"/>
            <a:ext cx="5715000" cy="2895600"/>
          </a:xfrm>
          <a:prstGeom prst="rect">
            <a:avLst/>
          </a:prstGeom>
          <a:solidFill>
            <a:srgbClr val="CCFFCC"/>
          </a:solidFill>
          <a:ln w="12700">
            <a:solidFill>
              <a:srgbClr val="99CC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Heap Construction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400" b="1">
                <a:solidFill>
                  <a:srgbClr val="FF0000"/>
                </a:solidFill>
              </a:rPr>
              <a:t>Note</a:t>
            </a:r>
            <a:r>
              <a:rPr lang="en-US" altLang="zh-CN" sz="2400"/>
              <a:t>: </a:t>
            </a:r>
            <a:r>
              <a:rPr lang="en-US" altLang="zh-CN" sz="2400" b="1" i="1">
                <a:solidFill>
                  <a:srgbClr val="FF0000"/>
                </a:solidFill>
              </a:rPr>
              <a:t>if</a:t>
            </a:r>
            <a:r>
              <a:rPr lang="en-US" altLang="zh-CN" sz="2400"/>
              <a:t> left subtree and right subtree </a:t>
            </a:r>
            <a:r>
              <a:rPr lang="en-US" altLang="zh-CN" sz="2400" b="1">
                <a:solidFill>
                  <a:srgbClr val="FF0000"/>
                </a:solidFill>
              </a:rPr>
              <a:t>both</a:t>
            </a:r>
            <a:r>
              <a:rPr lang="en-US" altLang="zh-CN" sz="2400"/>
              <a:t> </a:t>
            </a:r>
            <a:r>
              <a:rPr lang="en-US" altLang="zh-CN" sz="2400" b="1">
                <a:solidFill>
                  <a:srgbClr val="FF0000"/>
                </a:solidFill>
              </a:rPr>
              <a:t>satisfy</a:t>
            </a:r>
            <a:r>
              <a:rPr lang="en-US" altLang="zh-CN" sz="2400"/>
              <a:t> the partial order tree property, then </a:t>
            </a:r>
            <a:r>
              <a:rPr lang="en-US" altLang="zh-CN" sz="2400">
                <a:solidFill>
                  <a:srgbClr val="0000CC"/>
                </a:solidFill>
              </a:rPr>
              <a:t>fixHeap(H,root(H))</a:t>
            </a:r>
            <a:r>
              <a:rPr lang="en-US" altLang="zh-CN" sz="2400"/>
              <a:t> </a:t>
            </a:r>
            <a:r>
              <a:rPr lang="en-US" altLang="zh-CN" sz="2400" i="1"/>
              <a:t>gets the thing done</a:t>
            </a:r>
            <a:r>
              <a:rPr lang="en-US" altLang="zh-CN" sz="2400"/>
              <a:t>.</a:t>
            </a:r>
          </a:p>
          <a:p>
            <a:pPr eaLnBrk="1" hangingPunct="1">
              <a:lnSpc>
                <a:spcPct val="90000"/>
              </a:lnSpc>
              <a:spcBef>
                <a:spcPct val="60000"/>
              </a:spcBef>
            </a:pPr>
            <a:r>
              <a:rPr lang="en-US" altLang="zh-CN" sz="2400"/>
              <a:t>We begin from a Heap Structure </a:t>
            </a:r>
            <a:r>
              <a:rPr lang="en-US" altLang="zh-CN" sz="2400" i="1"/>
              <a:t>H</a:t>
            </a:r>
            <a:r>
              <a:rPr lang="en-US" altLang="zh-CN" sz="2400"/>
              <a:t>:</a:t>
            </a:r>
          </a:p>
          <a:p>
            <a:pPr lvl="1" eaLnBrk="1" hangingPunct="1">
              <a:lnSpc>
                <a:spcPct val="90000"/>
              </a:lnSpc>
              <a:spcBef>
                <a:spcPct val="60000"/>
              </a:spcBef>
              <a:buFont typeface="Wingdings" pitchFamily="2" charset="2"/>
              <a:buNone/>
            </a:pPr>
            <a:r>
              <a:rPr lang="en-US" altLang="zh-CN" sz="2400" b="1"/>
              <a:t>void </a:t>
            </a:r>
            <a:r>
              <a:rPr lang="en-US" altLang="zh-CN" sz="2400"/>
              <a:t>constructHeap(H)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/>
              <a:t>    </a:t>
            </a:r>
            <a:r>
              <a:rPr lang="en-US" altLang="zh-CN" sz="2400" b="1"/>
              <a:t>if </a:t>
            </a:r>
            <a:r>
              <a:rPr lang="en-US" altLang="zh-CN" sz="2400"/>
              <a:t>(H is not a leaf)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/>
              <a:t>        constructHeap(left subtree of H);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/>
              <a:t>        constructHeap(right subtree of H);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/>
              <a:t>        Element K=root(H);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/>
              <a:t>        fixHeap(H,K)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/>
              <a:t>    </a:t>
            </a:r>
            <a:r>
              <a:rPr lang="en-US" altLang="zh-CN" sz="2400" b="1"/>
              <a:t>return</a:t>
            </a:r>
          </a:p>
        </p:txBody>
      </p:sp>
      <p:sp>
        <p:nvSpPr>
          <p:cNvPr id="13317" name="AutoShape 5"/>
          <p:cNvSpPr>
            <a:spLocks noChangeArrowheads="1"/>
          </p:cNvSpPr>
          <p:nvPr/>
        </p:nvSpPr>
        <p:spPr bwMode="auto">
          <a:xfrm>
            <a:off x="6553200" y="4724400"/>
            <a:ext cx="685800" cy="990600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9525">
            <a:solidFill>
              <a:srgbClr val="FFCC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3318" name="AutoShape 6"/>
          <p:cNvSpPr>
            <a:spLocks noChangeArrowheads="1"/>
          </p:cNvSpPr>
          <p:nvPr/>
        </p:nvSpPr>
        <p:spPr bwMode="auto">
          <a:xfrm>
            <a:off x="8001000" y="4724400"/>
            <a:ext cx="685800" cy="990600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9525">
            <a:solidFill>
              <a:srgbClr val="FFCC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3319" name="Oval 7"/>
          <p:cNvSpPr>
            <a:spLocks noChangeArrowheads="1"/>
          </p:cNvSpPr>
          <p:nvPr/>
        </p:nvSpPr>
        <p:spPr bwMode="auto">
          <a:xfrm>
            <a:off x="7391400" y="3810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CC99FF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3320" name="Line 9"/>
          <p:cNvSpPr>
            <a:spLocks noChangeShapeType="1"/>
          </p:cNvSpPr>
          <p:nvPr/>
        </p:nvSpPr>
        <p:spPr bwMode="auto">
          <a:xfrm flipV="1">
            <a:off x="6934200" y="4191000"/>
            <a:ext cx="533400" cy="533400"/>
          </a:xfrm>
          <a:prstGeom prst="line">
            <a:avLst/>
          </a:prstGeom>
          <a:noFill/>
          <a:ln w="15875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321" name="Line 10"/>
          <p:cNvSpPr>
            <a:spLocks noChangeShapeType="1"/>
          </p:cNvSpPr>
          <p:nvPr/>
        </p:nvSpPr>
        <p:spPr bwMode="auto">
          <a:xfrm>
            <a:off x="7848600" y="4191000"/>
            <a:ext cx="457200" cy="533400"/>
          </a:xfrm>
          <a:prstGeom prst="line">
            <a:avLst/>
          </a:prstGeom>
          <a:noFill/>
          <a:ln w="15875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322" name="Text Box 11"/>
          <p:cNvSpPr txBox="1">
            <a:spLocks noChangeArrowheads="1"/>
          </p:cNvSpPr>
          <p:nvPr/>
        </p:nvSpPr>
        <p:spPr bwMode="auto">
          <a:xfrm>
            <a:off x="6629400" y="5791200"/>
            <a:ext cx="762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/>
              <a:t>left</a:t>
            </a:r>
          </a:p>
        </p:txBody>
      </p:sp>
      <p:sp>
        <p:nvSpPr>
          <p:cNvPr id="13323" name="Text Box 12"/>
          <p:cNvSpPr txBox="1">
            <a:spLocks noChangeArrowheads="1"/>
          </p:cNvSpPr>
          <p:nvPr/>
        </p:nvSpPr>
        <p:spPr bwMode="auto">
          <a:xfrm>
            <a:off x="8001000" y="5791200"/>
            <a:ext cx="762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/>
              <a:t>right</a:t>
            </a:r>
          </a:p>
        </p:txBody>
      </p:sp>
      <p:sp>
        <p:nvSpPr>
          <p:cNvPr id="13324" name="Text Box 13"/>
          <p:cNvSpPr txBox="1">
            <a:spLocks noChangeArrowheads="1"/>
          </p:cNvSpPr>
          <p:nvPr/>
        </p:nvSpPr>
        <p:spPr bwMode="auto">
          <a:xfrm>
            <a:off x="7315200" y="3352800"/>
            <a:ext cx="762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/>
              <a:t>root</a:t>
            </a:r>
          </a:p>
        </p:txBody>
      </p:sp>
      <p:sp>
        <p:nvSpPr>
          <p:cNvPr id="13325" name="Text Box 14"/>
          <p:cNvSpPr txBox="1">
            <a:spLocks noChangeArrowheads="1"/>
          </p:cNvSpPr>
          <p:nvPr/>
        </p:nvSpPr>
        <p:spPr bwMode="auto">
          <a:xfrm>
            <a:off x="6477000" y="4343400"/>
            <a:ext cx="2667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i="1">
                <a:latin typeface="CG Times" pitchFamily="18" charset="0"/>
              </a:rPr>
              <a:t>Post-order Traversal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4"/>
          <p:cNvSpPr>
            <a:spLocks noChangeArrowheads="1"/>
          </p:cNvSpPr>
          <p:nvPr/>
        </p:nvSpPr>
        <p:spPr bwMode="auto">
          <a:xfrm>
            <a:off x="609600" y="3581400"/>
            <a:ext cx="5105400" cy="2590800"/>
          </a:xfrm>
          <a:prstGeom prst="rect">
            <a:avLst/>
          </a:prstGeom>
          <a:solidFill>
            <a:srgbClr val="CCFFCC"/>
          </a:solidFill>
          <a:ln w="9525">
            <a:solidFill>
              <a:srgbClr val="00FF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400" dirty="0"/>
              <a:t>Specification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/>
              <a:t>Input: A heap structure </a:t>
            </a:r>
            <a:r>
              <a:rPr lang="en-US" altLang="zh-CN" sz="2000" i="1" dirty="0"/>
              <a:t>H</a:t>
            </a:r>
            <a:r>
              <a:rPr lang="en-US" altLang="zh-CN" sz="2000" dirty="0"/>
              <a:t>, not necessarily having the partial order tree property.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/>
              <a:t>Output: </a:t>
            </a:r>
            <a:r>
              <a:rPr lang="en-US" altLang="zh-CN" sz="2000" i="1" dirty="0"/>
              <a:t>H</a:t>
            </a:r>
            <a:r>
              <a:rPr lang="en-US" altLang="zh-CN" sz="2000" dirty="0"/>
              <a:t> with the same nodes rearranged to satisfy the partial order tree property.</a:t>
            </a:r>
          </a:p>
          <a:p>
            <a:pPr lvl="1" eaLnBrk="1" hangingPunct="1">
              <a:lnSpc>
                <a:spcPct val="90000"/>
              </a:lnSpc>
              <a:spcBef>
                <a:spcPct val="60000"/>
              </a:spcBef>
              <a:buFont typeface="Wingdings" pitchFamily="2" charset="2"/>
              <a:buNone/>
            </a:pPr>
            <a:r>
              <a:rPr lang="en-US" altLang="zh-CN" sz="2000" b="1" dirty="0"/>
              <a:t>void </a:t>
            </a:r>
            <a:r>
              <a:rPr lang="en-US" altLang="zh-CN" sz="2000" dirty="0"/>
              <a:t>constructHeap(H)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/>
              <a:t>    </a:t>
            </a:r>
            <a:r>
              <a:rPr lang="en-US" altLang="zh-CN" sz="2000" b="1" dirty="0"/>
              <a:t>if </a:t>
            </a:r>
            <a:r>
              <a:rPr lang="en-US" altLang="zh-CN" sz="2000" dirty="0"/>
              <a:t>(H is not a leaf)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/>
              <a:t>        constructHeap(left subtree of H);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/>
              <a:t>        constructHeap(right subtree of H);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/>
              <a:t>        Element K=root(H);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/>
              <a:t>        fixHeap(H,K)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/>
              <a:t>    </a:t>
            </a:r>
            <a:r>
              <a:rPr lang="en-US" altLang="zh-CN" sz="2000" b="1" dirty="0"/>
              <a:t>return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Correctness of </a:t>
            </a:r>
            <a:r>
              <a:rPr lang="en-US" altLang="zh-CN" i="1"/>
              <a:t>constructHeap</a:t>
            </a:r>
          </a:p>
        </p:txBody>
      </p:sp>
      <p:sp>
        <p:nvSpPr>
          <p:cNvPr id="14341" name="Text Box 15"/>
          <p:cNvSpPr txBox="1">
            <a:spLocks noChangeArrowheads="1"/>
          </p:cNvSpPr>
          <p:nvPr/>
        </p:nvSpPr>
        <p:spPr bwMode="auto">
          <a:xfrm>
            <a:off x="4267200" y="3429000"/>
            <a:ext cx="4419600" cy="406400"/>
          </a:xfrm>
          <a:prstGeom prst="rect">
            <a:avLst/>
          </a:prstGeom>
          <a:solidFill>
            <a:srgbClr val="FFFF99"/>
          </a:solidFill>
          <a:ln w="9525">
            <a:solidFill>
              <a:srgbClr val="FFFF00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i="1"/>
              <a:t>H</a:t>
            </a:r>
            <a:r>
              <a:rPr lang="en-US" altLang="zh-CN" sz="2000"/>
              <a:t> is a leaf: base case, satisfied trivially.</a:t>
            </a:r>
            <a:endParaRPr lang="en-US" altLang="zh-CN" sz="2000" i="1"/>
          </a:p>
        </p:txBody>
      </p:sp>
      <p:sp>
        <p:nvSpPr>
          <p:cNvPr id="14342" name="Line 16"/>
          <p:cNvSpPr>
            <a:spLocks noChangeShapeType="1"/>
          </p:cNvSpPr>
          <p:nvPr/>
        </p:nvSpPr>
        <p:spPr bwMode="auto">
          <a:xfrm flipH="1">
            <a:off x="2667000" y="3505200"/>
            <a:ext cx="1600200" cy="533400"/>
          </a:xfrm>
          <a:prstGeom prst="line">
            <a:avLst/>
          </a:prstGeom>
          <a:noFill/>
          <a:ln w="12700">
            <a:solidFill>
              <a:srgbClr val="FF6600"/>
            </a:solidFill>
            <a:prstDash val="dash"/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344" name="Freeform 18"/>
          <p:cNvSpPr>
            <a:spLocks/>
          </p:cNvSpPr>
          <p:nvPr/>
        </p:nvSpPr>
        <p:spPr bwMode="auto">
          <a:xfrm>
            <a:off x="4343400" y="4241800"/>
            <a:ext cx="1524000" cy="711200"/>
          </a:xfrm>
          <a:custGeom>
            <a:avLst/>
            <a:gdLst>
              <a:gd name="T0" fmla="*/ 2147483647 w 960"/>
              <a:gd name="T1" fmla="*/ 2147483647 h 448"/>
              <a:gd name="T2" fmla="*/ 2147483647 w 960"/>
              <a:gd name="T3" fmla="*/ 2147483647 h 448"/>
              <a:gd name="T4" fmla="*/ 2147483647 w 960"/>
              <a:gd name="T5" fmla="*/ 2147483647 h 448"/>
              <a:gd name="T6" fmla="*/ 2147483647 w 960"/>
              <a:gd name="T7" fmla="*/ 2147483647 h 448"/>
              <a:gd name="T8" fmla="*/ 0 w 960"/>
              <a:gd name="T9" fmla="*/ 2147483647 h 4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60"/>
              <a:gd name="T16" fmla="*/ 0 h 448"/>
              <a:gd name="T17" fmla="*/ 960 w 960"/>
              <a:gd name="T18" fmla="*/ 448 h 44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60" h="448">
                <a:moveTo>
                  <a:pt x="960" y="448"/>
                </a:moveTo>
                <a:cubicBezTo>
                  <a:pt x="952" y="316"/>
                  <a:pt x="944" y="184"/>
                  <a:pt x="864" y="112"/>
                </a:cubicBezTo>
                <a:cubicBezTo>
                  <a:pt x="784" y="40"/>
                  <a:pt x="592" y="32"/>
                  <a:pt x="480" y="16"/>
                </a:cubicBezTo>
                <a:cubicBezTo>
                  <a:pt x="368" y="0"/>
                  <a:pt x="272" y="8"/>
                  <a:pt x="192" y="16"/>
                </a:cubicBezTo>
                <a:cubicBezTo>
                  <a:pt x="112" y="24"/>
                  <a:pt x="32" y="56"/>
                  <a:pt x="0" y="64"/>
                </a:cubicBezTo>
              </a:path>
            </a:pathLst>
          </a:custGeom>
          <a:noFill/>
          <a:ln w="12700" cap="flat" cmpd="sng">
            <a:solidFill>
              <a:srgbClr val="FF6600"/>
            </a:solidFill>
            <a:prstDash val="dash"/>
            <a:round/>
            <a:headEnd type="none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345" name="Freeform 19"/>
          <p:cNvSpPr>
            <a:spLocks/>
          </p:cNvSpPr>
          <p:nvPr/>
        </p:nvSpPr>
        <p:spPr bwMode="auto">
          <a:xfrm>
            <a:off x="4724400" y="4635500"/>
            <a:ext cx="1143000" cy="88900"/>
          </a:xfrm>
          <a:custGeom>
            <a:avLst/>
            <a:gdLst>
              <a:gd name="T0" fmla="*/ 2147483647 w 720"/>
              <a:gd name="T1" fmla="*/ 2147483647 h 56"/>
              <a:gd name="T2" fmla="*/ 2147483647 w 720"/>
              <a:gd name="T3" fmla="*/ 2147483647 h 56"/>
              <a:gd name="T4" fmla="*/ 2147483647 w 720"/>
              <a:gd name="T5" fmla="*/ 2147483647 h 56"/>
              <a:gd name="T6" fmla="*/ 0 w 720"/>
              <a:gd name="T7" fmla="*/ 2147483647 h 56"/>
              <a:gd name="T8" fmla="*/ 0 60000 65536"/>
              <a:gd name="T9" fmla="*/ 0 60000 65536"/>
              <a:gd name="T10" fmla="*/ 0 60000 65536"/>
              <a:gd name="T11" fmla="*/ 0 60000 65536"/>
              <a:gd name="T12" fmla="*/ 0 w 720"/>
              <a:gd name="T13" fmla="*/ 0 h 56"/>
              <a:gd name="T14" fmla="*/ 720 w 720"/>
              <a:gd name="T15" fmla="*/ 56 h 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20" h="56">
                <a:moveTo>
                  <a:pt x="720" y="56"/>
                </a:moveTo>
                <a:cubicBezTo>
                  <a:pt x="636" y="36"/>
                  <a:pt x="552" y="16"/>
                  <a:pt x="480" y="8"/>
                </a:cubicBezTo>
                <a:cubicBezTo>
                  <a:pt x="408" y="0"/>
                  <a:pt x="368" y="0"/>
                  <a:pt x="288" y="8"/>
                </a:cubicBezTo>
                <a:cubicBezTo>
                  <a:pt x="208" y="16"/>
                  <a:pt x="56" y="48"/>
                  <a:pt x="0" y="56"/>
                </a:cubicBezTo>
              </a:path>
            </a:pathLst>
          </a:custGeom>
          <a:noFill/>
          <a:ln w="12700" cap="flat" cmpd="sng">
            <a:solidFill>
              <a:srgbClr val="FF6600"/>
            </a:solidFill>
            <a:prstDash val="dash"/>
            <a:round/>
            <a:headEnd type="none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" name="Text Box 15"/>
          <p:cNvSpPr txBox="1">
            <a:spLocks noChangeArrowheads="1"/>
          </p:cNvSpPr>
          <p:nvPr/>
        </p:nvSpPr>
        <p:spPr bwMode="auto">
          <a:xfrm>
            <a:off x="5105400" y="5068887"/>
            <a:ext cx="2994992" cy="406400"/>
          </a:xfrm>
          <a:prstGeom prst="rect">
            <a:avLst/>
          </a:prstGeom>
          <a:solidFill>
            <a:srgbClr val="FFFF99"/>
          </a:solidFill>
          <a:ln w="9525">
            <a:solidFill>
              <a:srgbClr val="FFFF00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i="1" dirty="0"/>
              <a:t>Inductive Hypothesis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AutoShape 20" descr="白色大理石"/>
          <p:cNvSpPr>
            <a:spLocks noChangeArrowheads="1"/>
          </p:cNvSpPr>
          <p:nvPr/>
        </p:nvSpPr>
        <p:spPr bwMode="auto">
          <a:xfrm>
            <a:off x="468313" y="5949950"/>
            <a:ext cx="8496300" cy="819150"/>
          </a:xfrm>
          <a:prstGeom prst="roundRect">
            <a:avLst>
              <a:gd name="adj" fmla="val 16667"/>
            </a:avLst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5363" name="Rectangle 17"/>
          <p:cNvSpPr>
            <a:spLocks noChangeArrowheads="1"/>
          </p:cNvSpPr>
          <p:nvPr/>
        </p:nvSpPr>
        <p:spPr bwMode="auto">
          <a:xfrm>
            <a:off x="1974850" y="4652963"/>
            <a:ext cx="6934200" cy="914400"/>
          </a:xfrm>
          <a:prstGeom prst="rect">
            <a:avLst/>
          </a:prstGeom>
          <a:solidFill>
            <a:srgbClr val="FFFF99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>
          <a:xfrm>
            <a:off x="317500" y="842963"/>
            <a:ext cx="8637588" cy="641350"/>
          </a:xfrm>
        </p:spPr>
        <p:txBody>
          <a:bodyPr/>
          <a:lstStyle/>
          <a:p>
            <a:pPr eaLnBrk="1" hangingPunct="1"/>
            <a:r>
              <a:rPr lang="en-US" altLang="zh-CN" sz="3600"/>
              <a:t>The Heap Is Constructed in Linear Time!</a:t>
            </a:r>
          </a:p>
        </p:txBody>
      </p:sp>
      <p:sp>
        <p:nvSpPr>
          <p:cNvPr id="153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76400"/>
            <a:ext cx="8208963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400"/>
              <a:t>The recursion equation: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/>
              <a:t>    W(n)=W(n-r-1)+W(r)+2lg(n)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/>
              <a:t>A special case: </a:t>
            </a:r>
            <a:r>
              <a:rPr lang="en-US" altLang="zh-CN" sz="2400" i="1"/>
              <a:t>H</a:t>
            </a:r>
            <a:r>
              <a:rPr lang="en-US" altLang="zh-CN" sz="2400"/>
              <a:t> is a complete binary tree: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/>
              <a:t>The size </a:t>
            </a:r>
            <a:r>
              <a:rPr lang="en-US" altLang="zh-CN" sz="2400" i="1"/>
              <a:t>N</a:t>
            </a:r>
            <a:r>
              <a:rPr lang="en-US" altLang="zh-CN" sz="2400"/>
              <a:t>=2</a:t>
            </a:r>
            <a:r>
              <a:rPr lang="en-US" altLang="zh-CN" sz="2400" baseline="30000"/>
              <a:t>d</a:t>
            </a:r>
            <a:r>
              <a:rPr lang="en-US" altLang="zh-CN" sz="2400"/>
              <a:t>-1, 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>
                <a:solidFill>
                  <a:srgbClr val="008000"/>
                </a:solidFill>
              </a:rPr>
              <a:t>(then, for arbitrary </a:t>
            </a:r>
            <a:r>
              <a:rPr lang="en-US" altLang="zh-CN" sz="2000" i="1">
                <a:solidFill>
                  <a:srgbClr val="008000"/>
                </a:solidFill>
              </a:rPr>
              <a:t>n</a:t>
            </a:r>
            <a:r>
              <a:rPr lang="en-US" altLang="zh-CN" sz="2000">
                <a:solidFill>
                  <a:srgbClr val="008000"/>
                </a:solidFill>
              </a:rPr>
              <a:t>,</a:t>
            </a:r>
            <a:r>
              <a:rPr lang="en-US" altLang="zh-CN" sz="2000" i="1">
                <a:solidFill>
                  <a:srgbClr val="008000"/>
                </a:solidFill>
              </a:rPr>
              <a:t> N</a:t>
            </a:r>
            <a:r>
              <a:rPr lang="en-US" altLang="zh-CN" sz="2000">
                <a:solidFill>
                  <a:srgbClr val="008000"/>
                </a:solidFill>
              </a:rPr>
              <a:t>/2&lt;</a:t>
            </a:r>
            <a:r>
              <a:rPr lang="en-US" altLang="zh-CN" sz="2000" i="1">
                <a:solidFill>
                  <a:srgbClr val="008000"/>
                </a:solidFill>
              </a:rPr>
              <a:t>n</a:t>
            </a:r>
            <a:r>
              <a:rPr lang="en-US" altLang="zh-CN" sz="2000">
                <a:solidFill>
                  <a:srgbClr val="008000"/>
                </a:solidFill>
                <a:sym typeface="Symbol" pitchFamily="18" charset="2"/>
              </a:rPr>
              <a:t></a:t>
            </a:r>
            <a:r>
              <a:rPr lang="en-US" altLang="zh-CN" sz="2000" i="1">
                <a:solidFill>
                  <a:srgbClr val="008000"/>
                </a:solidFill>
                <a:sym typeface="Symbol" pitchFamily="18" charset="2"/>
              </a:rPr>
              <a:t>N</a:t>
            </a:r>
            <a:r>
              <a:rPr lang="en-US" altLang="zh-CN" sz="2000">
                <a:solidFill>
                  <a:srgbClr val="008000"/>
                </a:solidFill>
                <a:sym typeface="Symbol" pitchFamily="18" charset="2"/>
              </a:rPr>
              <a:t>2</a:t>
            </a:r>
            <a:r>
              <a:rPr lang="en-US" altLang="zh-CN" sz="2000" i="1">
                <a:solidFill>
                  <a:srgbClr val="008000"/>
                </a:solidFill>
                <a:sym typeface="Symbol" pitchFamily="18" charset="2"/>
              </a:rPr>
              <a:t>n</a:t>
            </a:r>
            <a:r>
              <a:rPr lang="en-US" altLang="zh-CN" sz="2000">
                <a:solidFill>
                  <a:srgbClr val="008000"/>
                </a:solidFill>
                <a:sym typeface="Symbol" pitchFamily="18" charset="2"/>
              </a:rPr>
              <a:t>, so W(n)W(</a:t>
            </a:r>
            <a:r>
              <a:rPr lang="en-US" altLang="zh-CN" sz="2000" i="1">
                <a:solidFill>
                  <a:srgbClr val="008000"/>
                </a:solidFill>
                <a:sym typeface="Symbol" pitchFamily="18" charset="2"/>
              </a:rPr>
              <a:t>N</a:t>
            </a:r>
            <a:r>
              <a:rPr lang="en-US" altLang="zh-CN" sz="2000">
                <a:solidFill>
                  <a:srgbClr val="008000"/>
                </a:solidFill>
                <a:sym typeface="Symbol" pitchFamily="18" charset="2"/>
              </a:rPr>
              <a:t>)W(2</a:t>
            </a:r>
            <a:r>
              <a:rPr lang="en-US" altLang="zh-CN" sz="2000" i="1">
                <a:solidFill>
                  <a:srgbClr val="008000"/>
                </a:solidFill>
                <a:sym typeface="Symbol" pitchFamily="18" charset="2"/>
              </a:rPr>
              <a:t>n</a:t>
            </a:r>
            <a:r>
              <a:rPr lang="en-US" altLang="zh-CN" sz="2000">
                <a:solidFill>
                  <a:srgbClr val="008000"/>
                </a:solidFill>
                <a:sym typeface="Symbol" pitchFamily="18" charset="2"/>
              </a:rPr>
              <a:t>) 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>
                <a:sym typeface="Symbol" pitchFamily="18" charset="2"/>
              </a:rPr>
              <a:t>Note: W(</a:t>
            </a:r>
            <a:r>
              <a:rPr lang="en-US" altLang="zh-CN" sz="2400" i="1">
                <a:sym typeface="Symbol" pitchFamily="18" charset="2"/>
              </a:rPr>
              <a:t>N</a:t>
            </a:r>
            <a:r>
              <a:rPr lang="en-US" altLang="zh-CN" sz="2400">
                <a:sym typeface="Symbol" pitchFamily="18" charset="2"/>
              </a:rPr>
              <a:t>)=2W((</a:t>
            </a:r>
            <a:r>
              <a:rPr lang="en-US" altLang="zh-CN" sz="2400" i="1">
                <a:sym typeface="Symbol" pitchFamily="18" charset="2"/>
              </a:rPr>
              <a:t>N</a:t>
            </a:r>
            <a:r>
              <a:rPr lang="en-US" altLang="zh-CN" sz="2400">
                <a:sym typeface="Symbol" pitchFamily="18" charset="2"/>
              </a:rPr>
              <a:t>-1)/2)+2lg(</a:t>
            </a:r>
            <a:r>
              <a:rPr lang="en-US" altLang="zh-CN" sz="2400" i="1">
                <a:sym typeface="Symbol" pitchFamily="18" charset="2"/>
              </a:rPr>
              <a:t>N</a:t>
            </a:r>
            <a:r>
              <a:rPr lang="en-US" altLang="zh-CN" sz="2400">
                <a:sym typeface="Symbol" pitchFamily="18" charset="2"/>
              </a:rPr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>
                <a:sym typeface="Symbol" pitchFamily="18" charset="2"/>
              </a:rPr>
              <a:t>The </a:t>
            </a:r>
            <a:r>
              <a:rPr lang="en-US" altLang="zh-CN" sz="2400" b="1">
                <a:solidFill>
                  <a:srgbClr val="0000CC"/>
                </a:solidFill>
                <a:sym typeface="Symbol" pitchFamily="18" charset="2"/>
              </a:rPr>
              <a:t>Master Theorem</a:t>
            </a:r>
            <a:r>
              <a:rPr lang="en-US" altLang="zh-CN" sz="2400">
                <a:sym typeface="Symbol" pitchFamily="18" charset="2"/>
              </a:rPr>
              <a:t> applys, with b=c=2, and the critical exponent E=1, </a:t>
            </a:r>
            <a:r>
              <a:rPr lang="en-US" altLang="zh-CN" sz="2400" i="1">
                <a:sym typeface="Symbol" pitchFamily="18" charset="2"/>
              </a:rPr>
              <a:t>f</a:t>
            </a:r>
            <a:r>
              <a:rPr lang="en-US" altLang="zh-CN" sz="2400">
                <a:sym typeface="Symbol" pitchFamily="18" charset="2"/>
              </a:rPr>
              <a:t>(</a:t>
            </a:r>
            <a:r>
              <a:rPr lang="en-US" altLang="zh-CN" sz="2400" i="1">
                <a:sym typeface="Symbol" pitchFamily="18" charset="2"/>
              </a:rPr>
              <a:t>N</a:t>
            </a:r>
            <a:r>
              <a:rPr lang="en-US" altLang="zh-CN" sz="2400">
                <a:sym typeface="Symbol" pitchFamily="18" charset="2"/>
              </a:rPr>
              <a:t>)=2lg(</a:t>
            </a:r>
            <a:r>
              <a:rPr lang="en-US" altLang="zh-CN" sz="2400" i="1">
                <a:sym typeface="Symbol" pitchFamily="18" charset="2"/>
              </a:rPr>
              <a:t>N</a:t>
            </a:r>
            <a:r>
              <a:rPr lang="en-US" altLang="zh-CN" sz="2400">
                <a:sym typeface="Symbol" pitchFamily="18" charset="2"/>
              </a:rPr>
              <a:t>)</a:t>
            </a:r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400">
                <a:sym typeface="Symbol" pitchFamily="18" charset="2"/>
              </a:rPr>
              <a:t>Note: </a:t>
            </a:r>
          </a:p>
          <a:p>
            <a:pPr lvl="1" eaLnBrk="1" hangingPunct="1">
              <a:lnSpc>
                <a:spcPct val="90000"/>
              </a:lnSpc>
              <a:spcBef>
                <a:spcPct val="120000"/>
              </a:spcBef>
            </a:pPr>
            <a:r>
              <a:rPr lang="en-US" altLang="zh-CN" sz="2400">
                <a:sym typeface="Symbol" pitchFamily="18" charset="2"/>
              </a:rPr>
              <a:t>When 0&lt;&lt;1, this limit is equal to zero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>
                <a:sym typeface="Symbol" pitchFamily="18" charset="2"/>
              </a:rPr>
              <a:t>So, 2lg(</a:t>
            </a:r>
            <a:r>
              <a:rPr lang="en-US" altLang="zh-CN" sz="2400" i="1">
                <a:sym typeface="Symbol" pitchFamily="18" charset="2"/>
              </a:rPr>
              <a:t>N</a:t>
            </a:r>
            <a:r>
              <a:rPr lang="en-US" altLang="zh-CN" sz="2400">
                <a:sym typeface="Symbol" pitchFamily="18" charset="2"/>
              </a:rPr>
              <a:t>)(</a:t>
            </a:r>
            <a:r>
              <a:rPr lang="en-US" altLang="zh-CN" sz="2400" i="1">
                <a:sym typeface="Symbol" pitchFamily="18" charset="2"/>
              </a:rPr>
              <a:t>N </a:t>
            </a:r>
            <a:r>
              <a:rPr lang="en-US" altLang="zh-CN" sz="2400" baseline="30000">
                <a:sym typeface="Symbol" pitchFamily="18" charset="2"/>
              </a:rPr>
              <a:t>E-</a:t>
            </a:r>
            <a:r>
              <a:rPr lang="en-US" altLang="zh-CN" sz="2400">
                <a:sym typeface="Symbol" pitchFamily="18" charset="2"/>
              </a:rPr>
              <a:t>), case 1 satisfied, we have W(</a:t>
            </a:r>
            <a:r>
              <a:rPr lang="en-US" altLang="zh-CN" sz="2400" i="1">
                <a:sym typeface="Symbol" pitchFamily="18" charset="2"/>
              </a:rPr>
              <a:t>N</a:t>
            </a:r>
            <a:r>
              <a:rPr lang="en-US" altLang="zh-CN" sz="2400">
                <a:sym typeface="Symbol" pitchFamily="18" charset="2"/>
              </a:rPr>
              <a:t>)(</a:t>
            </a:r>
            <a:r>
              <a:rPr lang="en-US" altLang="zh-CN" sz="2400" i="1">
                <a:sym typeface="Symbol" pitchFamily="18" charset="2"/>
              </a:rPr>
              <a:t>N</a:t>
            </a:r>
            <a:r>
              <a:rPr lang="en-US" altLang="zh-CN" sz="2400">
                <a:sym typeface="Symbol" pitchFamily="18" charset="2"/>
              </a:rPr>
              <a:t>), so, </a:t>
            </a:r>
            <a:r>
              <a:rPr lang="en-US" altLang="zh-CN" sz="2400" b="1" i="1">
                <a:solidFill>
                  <a:srgbClr val="FF0000"/>
                </a:solidFill>
                <a:sym typeface="Symbol" pitchFamily="18" charset="2"/>
              </a:rPr>
              <a:t>W(n)</a:t>
            </a:r>
            <a:r>
              <a:rPr lang="en-US" altLang="zh-CN" sz="2400" b="1">
                <a:solidFill>
                  <a:srgbClr val="FF0000"/>
                </a:solidFill>
                <a:sym typeface="Symbol" pitchFamily="18" charset="2"/>
              </a:rPr>
              <a:t></a:t>
            </a:r>
            <a:r>
              <a:rPr lang="en-US" altLang="zh-CN" sz="2400" b="1" i="1">
                <a:solidFill>
                  <a:srgbClr val="FF0000"/>
                </a:solidFill>
                <a:sym typeface="Symbol" pitchFamily="18" charset="2"/>
              </a:rPr>
              <a:t>(n)</a:t>
            </a:r>
          </a:p>
        </p:txBody>
      </p:sp>
      <p:sp>
        <p:nvSpPr>
          <p:cNvPr id="15366" name="Text Box 4"/>
          <p:cNvSpPr txBox="1">
            <a:spLocks noChangeArrowheads="1"/>
          </p:cNvSpPr>
          <p:nvPr/>
        </p:nvSpPr>
        <p:spPr bwMode="auto">
          <a:xfrm>
            <a:off x="5410200" y="1447800"/>
            <a:ext cx="3733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b="1">
                <a:solidFill>
                  <a:srgbClr val="0000CC"/>
                </a:solidFill>
              </a:rPr>
              <a:t>Number of nodes in right subheap</a:t>
            </a:r>
          </a:p>
        </p:txBody>
      </p:sp>
      <p:sp>
        <p:nvSpPr>
          <p:cNvPr id="15367" name="Text Box 8"/>
          <p:cNvSpPr txBox="1">
            <a:spLocks noChangeArrowheads="1"/>
          </p:cNvSpPr>
          <p:nvPr/>
        </p:nvSpPr>
        <p:spPr bwMode="auto">
          <a:xfrm>
            <a:off x="6629400" y="2057400"/>
            <a:ext cx="1828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b="1">
                <a:solidFill>
                  <a:srgbClr val="0000CC"/>
                </a:solidFill>
              </a:rPr>
              <a:t>Cost of fixHeap</a:t>
            </a:r>
          </a:p>
        </p:txBody>
      </p:sp>
      <p:sp>
        <p:nvSpPr>
          <p:cNvPr id="15368" name="Line 13"/>
          <p:cNvSpPr>
            <a:spLocks noChangeShapeType="1"/>
          </p:cNvSpPr>
          <p:nvPr/>
        </p:nvSpPr>
        <p:spPr bwMode="auto">
          <a:xfrm flipH="1">
            <a:off x="3352800" y="1600200"/>
            <a:ext cx="2057400" cy="609600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369" name="Line 14"/>
          <p:cNvSpPr>
            <a:spLocks noChangeShapeType="1"/>
          </p:cNvSpPr>
          <p:nvPr/>
        </p:nvSpPr>
        <p:spPr bwMode="auto">
          <a:xfrm flipH="1">
            <a:off x="4267200" y="2209800"/>
            <a:ext cx="2286000" cy="76200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370" name="Rectangle 16"/>
          <p:cNvSpPr>
            <a:spLocks noChangeArrowheads="1"/>
          </p:cNvSpPr>
          <p:nvPr/>
        </p:nvSpPr>
        <p:spPr bwMode="auto">
          <a:xfrm>
            <a:off x="3219450" y="3224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graphicFrame>
        <p:nvGraphicFramePr>
          <p:cNvPr id="15371" name="Object 0"/>
          <p:cNvGraphicFramePr>
            <a:graphicFrameLocks noChangeAspect="1"/>
          </p:cNvGraphicFramePr>
          <p:nvPr/>
        </p:nvGraphicFramePr>
        <p:xfrm>
          <a:off x="2051050" y="4652963"/>
          <a:ext cx="66294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22" r:id="rId5" imgW="2705100" imgH="406400" progId="Equation.3">
                  <p:embed/>
                </p:oleObj>
              </mc:Choice>
              <mc:Fallback>
                <p:oleObj r:id="rId5" imgW="27051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4652963"/>
                        <a:ext cx="66294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2" name="Text Box 18"/>
          <p:cNvSpPr txBox="1">
            <a:spLocks noChangeArrowheads="1"/>
          </p:cNvSpPr>
          <p:nvPr/>
        </p:nvSpPr>
        <p:spPr bwMode="auto">
          <a:xfrm>
            <a:off x="7080250" y="5567363"/>
            <a:ext cx="1752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/>
              <a:t>L’H</a:t>
            </a:r>
            <a:r>
              <a:rPr lang="en-US" altLang="zh-CN" sz="1800">
                <a:cs typeface="Times New Roman" pitchFamily="18" charset="0"/>
              </a:rPr>
              <a:t>ôpital’s Rule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717634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AutoShape 20" descr="白色大理石"/>
          <p:cNvSpPr>
            <a:spLocks noChangeArrowheads="1"/>
          </p:cNvSpPr>
          <p:nvPr/>
        </p:nvSpPr>
        <p:spPr bwMode="auto">
          <a:xfrm>
            <a:off x="468313" y="5949950"/>
            <a:ext cx="8496300" cy="819150"/>
          </a:xfrm>
          <a:prstGeom prst="roundRect">
            <a:avLst>
              <a:gd name="adj" fmla="val 16667"/>
            </a:avLst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5363" name="Rectangle 17"/>
          <p:cNvSpPr>
            <a:spLocks noChangeArrowheads="1"/>
          </p:cNvSpPr>
          <p:nvPr/>
        </p:nvSpPr>
        <p:spPr bwMode="auto">
          <a:xfrm>
            <a:off x="1974850" y="4652963"/>
            <a:ext cx="6934200" cy="914400"/>
          </a:xfrm>
          <a:prstGeom prst="rect">
            <a:avLst/>
          </a:prstGeom>
          <a:solidFill>
            <a:srgbClr val="FFFF99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>
          <a:xfrm>
            <a:off x="317500" y="842963"/>
            <a:ext cx="8637588" cy="641350"/>
          </a:xfrm>
        </p:spPr>
        <p:txBody>
          <a:bodyPr/>
          <a:lstStyle/>
          <a:p>
            <a:pPr eaLnBrk="1" hangingPunct="1"/>
            <a:r>
              <a:rPr lang="en-US" altLang="zh-CN" sz="3600" dirty="0"/>
              <a:t>The Heap is Constructed in Linear Time!</a:t>
            </a:r>
          </a:p>
        </p:txBody>
      </p:sp>
      <p:sp>
        <p:nvSpPr>
          <p:cNvPr id="153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76400"/>
            <a:ext cx="8208963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400"/>
              <a:t>The recursion equation: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/>
              <a:t>    W(n)=W(n-r-1)+W(r)+2lg(n)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/>
              <a:t>A special case: </a:t>
            </a:r>
            <a:r>
              <a:rPr lang="en-US" altLang="zh-CN" sz="2400" i="1"/>
              <a:t>H</a:t>
            </a:r>
            <a:r>
              <a:rPr lang="en-US" altLang="zh-CN" sz="2400"/>
              <a:t> is a complete binary tree: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/>
              <a:t>The size </a:t>
            </a:r>
            <a:r>
              <a:rPr lang="en-US" altLang="zh-CN" sz="2400" i="1"/>
              <a:t>N</a:t>
            </a:r>
            <a:r>
              <a:rPr lang="en-US" altLang="zh-CN" sz="2400"/>
              <a:t>=2</a:t>
            </a:r>
            <a:r>
              <a:rPr lang="en-US" altLang="zh-CN" sz="2400" baseline="30000"/>
              <a:t>d</a:t>
            </a:r>
            <a:r>
              <a:rPr lang="en-US" altLang="zh-CN" sz="2400"/>
              <a:t>-1, 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>
                <a:solidFill>
                  <a:srgbClr val="008000"/>
                </a:solidFill>
              </a:rPr>
              <a:t>(then, for arbitrary </a:t>
            </a:r>
            <a:r>
              <a:rPr lang="en-US" altLang="zh-CN" sz="2000" i="1">
                <a:solidFill>
                  <a:srgbClr val="008000"/>
                </a:solidFill>
              </a:rPr>
              <a:t>n</a:t>
            </a:r>
            <a:r>
              <a:rPr lang="en-US" altLang="zh-CN" sz="2000">
                <a:solidFill>
                  <a:srgbClr val="008000"/>
                </a:solidFill>
              </a:rPr>
              <a:t>,</a:t>
            </a:r>
            <a:r>
              <a:rPr lang="en-US" altLang="zh-CN" sz="2000" i="1">
                <a:solidFill>
                  <a:srgbClr val="008000"/>
                </a:solidFill>
              </a:rPr>
              <a:t> N</a:t>
            </a:r>
            <a:r>
              <a:rPr lang="en-US" altLang="zh-CN" sz="2000">
                <a:solidFill>
                  <a:srgbClr val="008000"/>
                </a:solidFill>
              </a:rPr>
              <a:t>/2&lt;</a:t>
            </a:r>
            <a:r>
              <a:rPr lang="en-US" altLang="zh-CN" sz="2000" i="1">
                <a:solidFill>
                  <a:srgbClr val="008000"/>
                </a:solidFill>
              </a:rPr>
              <a:t>n</a:t>
            </a:r>
            <a:r>
              <a:rPr lang="en-US" altLang="zh-CN" sz="2000">
                <a:solidFill>
                  <a:srgbClr val="008000"/>
                </a:solidFill>
                <a:sym typeface="Symbol" pitchFamily="18" charset="2"/>
              </a:rPr>
              <a:t></a:t>
            </a:r>
            <a:r>
              <a:rPr lang="en-US" altLang="zh-CN" sz="2000" i="1">
                <a:solidFill>
                  <a:srgbClr val="008000"/>
                </a:solidFill>
                <a:sym typeface="Symbol" pitchFamily="18" charset="2"/>
              </a:rPr>
              <a:t>N</a:t>
            </a:r>
            <a:r>
              <a:rPr lang="en-US" altLang="zh-CN" sz="2000">
                <a:solidFill>
                  <a:srgbClr val="008000"/>
                </a:solidFill>
                <a:sym typeface="Symbol" pitchFamily="18" charset="2"/>
              </a:rPr>
              <a:t>2</a:t>
            </a:r>
            <a:r>
              <a:rPr lang="en-US" altLang="zh-CN" sz="2000" i="1">
                <a:solidFill>
                  <a:srgbClr val="008000"/>
                </a:solidFill>
                <a:sym typeface="Symbol" pitchFamily="18" charset="2"/>
              </a:rPr>
              <a:t>n</a:t>
            </a:r>
            <a:r>
              <a:rPr lang="en-US" altLang="zh-CN" sz="2000">
                <a:solidFill>
                  <a:srgbClr val="008000"/>
                </a:solidFill>
                <a:sym typeface="Symbol" pitchFamily="18" charset="2"/>
              </a:rPr>
              <a:t>, so W(n)W(</a:t>
            </a:r>
            <a:r>
              <a:rPr lang="en-US" altLang="zh-CN" sz="2000" i="1">
                <a:solidFill>
                  <a:srgbClr val="008000"/>
                </a:solidFill>
                <a:sym typeface="Symbol" pitchFamily="18" charset="2"/>
              </a:rPr>
              <a:t>N</a:t>
            </a:r>
            <a:r>
              <a:rPr lang="en-US" altLang="zh-CN" sz="2000">
                <a:solidFill>
                  <a:srgbClr val="008000"/>
                </a:solidFill>
                <a:sym typeface="Symbol" pitchFamily="18" charset="2"/>
              </a:rPr>
              <a:t>)W(2</a:t>
            </a:r>
            <a:r>
              <a:rPr lang="en-US" altLang="zh-CN" sz="2000" i="1">
                <a:solidFill>
                  <a:srgbClr val="008000"/>
                </a:solidFill>
                <a:sym typeface="Symbol" pitchFamily="18" charset="2"/>
              </a:rPr>
              <a:t>n</a:t>
            </a:r>
            <a:r>
              <a:rPr lang="en-US" altLang="zh-CN" sz="2000">
                <a:solidFill>
                  <a:srgbClr val="008000"/>
                </a:solidFill>
                <a:sym typeface="Symbol" pitchFamily="18" charset="2"/>
              </a:rPr>
              <a:t>) 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>
                <a:sym typeface="Symbol" pitchFamily="18" charset="2"/>
              </a:rPr>
              <a:t>Note: W(</a:t>
            </a:r>
            <a:r>
              <a:rPr lang="en-US" altLang="zh-CN" sz="2400" i="1">
                <a:sym typeface="Symbol" pitchFamily="18" charset="2"/>
              </a:rPr>
              <a:t>N</a:t>
            </a:r>
            <a:r>
              <a:rPr lang="en-US" altLang="zh-CN" sz="2400">
                <a:sym typeface="Symbol" pitchFamily="18" charset="2"/>
              </a:rPr>
              <a:t>)=2W((</a:t>
            </a:r>
            <a:r>
              <a:rPr lang="en-US" altLang="zh-CN" sz="2400" i="1">
                <a:sym typeface="Symbol" pitchFamily="18" charset="2"/>
              </a:rPr>
              <a:t>N</a:t>
            </a:r>
            <a:r>
              <a:rPr lang="en-US" altLang="zh-CN" sz="2400">
                <a:sym typeface="Symbol" pitchFamily="18" charset="2"/>
              </a:rPr>
              <a:t>-1)/2)+2lg(</a:t>
            </a:r>
            <a:r>
              <a:rPr lang="en-US" altLang="zh-CN" sz="2400" i="1">
                <a:sym typeface="Symbol" pitchFamily="18" charset="2"/>
              </a:rPr>
              <a:t>N</a:t>
            </a:r>
            <a:r>
              <a:rPr lang="en-US" altLang="zh-CN" sz="2400">
                <a:sym typeface="Symbol" pitchFamily="18" charset="2"/>
              </a:rPr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>
                <a:sym typeface="Symbol" pitchFamily="18" charset="2"/>
              </a:rPr>
              <a:t>The </a:t>
            </a:r>
            <a:r>
              <a:rPr lang="en-US" altLang="zh-CN" sz="2400" b="1">
                <a:solidFill>
                  <a:srgbClr val="0000CC"/>
                </a:solidFill>
                <a:sym typeface="Symbol" pitchFamily="18" charset="2"/>
              </a:rPr>
              <a:t>Master Theorem</a:t>
            </a:r>
            <a:r>
              <a:rPr lang="en-US" altLang="zh-CN" sz="2400">
                <a:sym typeface="Symbol" pitchFamily="18" charset="2"/>
              </a:rPr>
              <a:t> applys, with b=c=2, and the critical exponent E=1, </a:t>
            </a:r>
            <a:r>
              <a:rPr lang="en-US" altLang="zh-CN" sz="2400" i="1">
                <a:sym typeface="Symbol" pitchFamily="18" charset="2"/>
              </a:rPr>
              <a:t>f</a:t>
            </a:r>
            <a:r>
              <a:rPr lang="en-US" altLang="zh-CN" sz="2400">
                <a:sym typeface="Symbol" pitchFamily="18" charset="2"/>
              </a:rPr>
              <a:t>(</a:t>
            </a:r>
            <a:r>
              <a:rPr lang="en-US" altLang="zh-CN" sz="2400" i="1">
                <a:sym typeface="Symbol" pitchFamily="18" charset="2"/>
              </a:rPr>
              <a:t>N</a:t>
            </a:r>
            <a:r>
              <a:rPr lang="en-US" altLang="zh-CN" sz="2400">
                <a:sym typeface="Symbol" pitchFamily="18" charset="2"/>
              </a:rPr>
              <a:t>)=2lg(</a:t>
            </a:r>
            <a:r>
              <a:rPr lang="en-US" altLang="zh-CN" sz="2400" i="1">
                <a:sym typeface="Symbol" pitchFamily="18" charset="2"/>
              </a:rPr>
              <a:t>N</a:t>
            </a:r>
            <a:r>
              <a:rPr lang="en-US" altLang="zh-CN" sz="2400">
                <a:sym typeface="Symbol" pitchFamily="18" charset="2"/>
              </a:rPr>
              <a:t>)</a:t>
            </a:r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400">
                <a:sym typeface="Symbol" pitchFamily="18" charset="2"/>
              </a:rPr>
              <a:t>Note: </a:t>
            </a:r>
          </a:p>
          <a:p>
            <a:pPr lvl="1" eaLnBrk="1" hangingPunct="1">
              <a:lnSpc>
                <a:spcPct val="90000"/>
              </a:lnSpc>
              <a:spcBef>
                <a:spcPct val="120000"/>
              </a:spcBef>
            </a:pPr>
            <a:r>
              <a:rPr lang="en-US" altLang="zh-CN" sz="2400">
                <a:sym typeface="Symbol" pitchFamily="18" charset="2"/>
              </a:rPr>
              <a:t>When 0&lt;&lt;1, this limit is equal to zero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>
                <a:sym typeface="Symbol" pitchFamily="18" charset="2"/>
              </a:rPr>
              <a:t>So, 2lg(</a:t>
            </a:r>
            <a:r>
              <a:rPr lang="en-US" altLang="zh-CN" sz="2400" i="1">
                <a:sym typeface="Symbol" pitchFamily="18" charset="2"/>
              </a:rPr>
              <a:t>N</a:t>
            </a:r>
            <a:r>
              <a:rPr lang="en-US" altLang="zh-CN" sz="2400">
                <a:sym typeface="Symbol" pitchFamily="18" charset="2"/>
              </a:rPr>
              <a:t>)(</a:t>
            </a:r>
            <a:r>
              <a:rPr lang="en-US" altLang="zh-CN" sz="2400" i="1">
                <a:sym typeface="Symbol" pitchFamily="18" charset="2"/>
              </a:rPr>
              <a:t>N </a:t>
            </a:r>
            <a:r>
              <a:rPr lang="en-US" altLang="zh-CN" sz="2400" baseline="30000">
                <a:sym typeface="Symbol" pitchFamily="18" charset="2"/>
              </a:rPr>
              <a:t>E-</a:t>
            </a:r>
            <a:r>
              <a:rPr lang="en-US" altLang="zh-CN" sz="2400">
                <a:sym typeface="Symbol" pitchFamily="18" charset="2"/>
              </a:rPr>
              <a:t>), case 1 satisfied, we have W(</a:t>
            </a:r>
            <a:r>
              <a:rPr lang="en-US" altLang="zh-CN" sz="2400" i="1">
                <a:sym typeface="Symbol" pitchFamily="18" charset="2"/>
              </a:rPr>
              <a:t>N</a:t>
            </a:r>
            <a:r>
              <a:rPr lang="en-US" altLang="zh-CN" sz="2400">
                <a:sym typeface="Symbol" pitchFamily="18" charset="2"/>
              </a:rPr>
              <a:t>)(</a:t>
            </a:r>
            <a:r>
              <a:rPr lang="en-US" altLang="zh-CN" sz="2400" i="1">
                <a:sym typeface="Symbol" pitchFamily="18" charset="2"/>
              </a:rPr>
              <a:t>N</a:t>
            </a:r>
            <a:r>
              <a:rPr lang="en-US" altLang="zh-CN" sz="2400">
                <a:sym typeface="Symbol" pitchFamily="18" charset="2"/>
              </a:rPr>
              <a:t>), so, </a:t>
            </a:r>
            <a:r>
              <a:rPr lang="en-US" altLang="zh-CN" sz="2400" b="1" i="1">
                <a:solidFill>
                  <a:srgbClr val="FF0000"/>
                </a:solidFill>
                <a:sym typeface="Symbol" pitchFamily="18" charset="2"/>
              </a:rPr>
              <a:t>W(n)</a:t>
            </a:r>
            <a:r>
              <a:rPr lang="en-US" altLang="zh-CN" sz="2400" b="1">
                <a:solidFill>
                  <a:srgbClr val="FF0000"/>
                </a:solidFill>
                <a:sym typeface="Symbol" pitchFamily="18" charset="2"/>
              </a:rPr>
              <a:t></a:t>
            </a:r>
            <a:r>
              <a:rPr lang="en-US" altLang="zh-CN" sz="2400" b="1" i="1">
                <a:solidFill>
                  <a:srgbClr val="FF0000"/>
                </a:solidFill>
                <a:sym typeface="Symbol" pitchFamily="18" charset="2"/>
              </a:rPr>
              <a:t>(n)</a:t>
            </a:r>
          </a:p>
        </p:txBody>
      </p:sp>
      <p:sp>
        <p:nvSpPr>
          <p:cNvPr id="15366" name="Text Box 4"/>
          <p:cNvSpPr txBox="1">
            <a:spLocks noChangeArrowheads="1"/>
          </p:cNvSpPr>
          <p:nvPr/>
        </p:nvSpPr>
        <p:spPr bwMode="auto">
          <a:xfrm>
            <a:off x="5410200" y="1447800"/>
            <a:ext cx="3733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b="1">
                <a:solidFill>
                  <a:srgbClr val="0000CC"/>
                </a:solidFill>
              </a:rPr>
              <a:t>Number of nodes in right subheap</a:t>
            </a:r>
          </a:p>
        </p:txBody>
      </p:sp>
      <p:sp>
        <p:nvSpPr>
          <p:cNvPr id="15367" name="Text Box 8"/>
          <p:cNvSpPr txBox="1">
            <a:spLocks noChangeArrowheads="1"/>
          </p:cNvSpPr>
          <p:nvPr/>
        </p:nvSpPr>
        <p:spPr bwMode="auto">
          <a:xfrm>
            <a:off x="6629400" y="2057400"/>
            <a:ext cx="1828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b="1">
                <a:solidFill>
                  <a:srgbClr val="0000CC"/>
                </a:solidFill>
              </a:rPr>
              <a:t>Cost of fixHeap</a:t>
            </a:r>
          </a:p>
        </p:txBody>
      </p:sp>
      <p:sp>
        <p:nvSpPr>
          <p:cNvPr id="15368" name="Line 13"/>
          <p:cNvSpPr>
            <a:spLocks noChangeShapeType="1"/>
          </p:cNvSpPr>
          <p:nvPr/>
        </p:nvSpPr>
        <p:spPr bwMode="auto">
          <a:xfrm flipH="1">
            <a:off x="3352800" y="1600200"/>
            <a:ext cx="2057400" cy="609600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369" name="Line 14"/>
          <p:cNvSpPr>
            <a:spLocks noChangeShapeType="1"/>
          </p:cNvSpPr>
          <p:nvPr/>
        </p:nvSpPr>
        <p:spPr bwMode="auto">
          <a:xfrm flipH="1">
            <a:off x="4267200" y="2209800"/>
            <a:ext cx="2286000" cy="76200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370" name="Rectangle 16"/>
          <p:cNvSpPr>
            <a:spLocks noChangeArrowheads="1"/>
          </p:cNvSpPr>
          <p:nvPr/>
        </p:nvSpPr>
        <p:spPr bwMode="auto">
          <a:xfrm>
            <a:off x="3219450" y="3224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graphicFrame>
        <p:nvGraphicFramePr>
          <p:cNvPr id="15371" name="Object 0"/>
          <p:cNvGraphicFramePr>
            <a:graphicFrameLocks noChangeAspect="1"/>
          </p:cNvGraphicFramePr>
          <p:nvPr/>
        </p:nvGraphicFramePr>
        <p:xfrm>
          <a:off x="2051050" y="4652963"/>
          <a:ext cx="66294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15" r:id="rId5" imgW="2705100" imgH="406400" progId="Equation.3">
                  <p:embed/>
                </p:oleObj>
              </mc:Choice>
              <mc:Fallback>
                <p:oleObj r:id="rId5" imgW="2705100" imgH="406400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4652963"/>
                        <a:ext cx="66294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2" name="Text Box 18"/>
          <p:cNvSpPr txBox="1">
            <a:spLocks noChangeArrowheads="1"/>
          </p:cNvSpPr>
          <p:nvPr/>
        </p:nvSpPr>
        <p:spPr bwMode="auto">
          <a:xfrm>
            <a:off x="7080250" y="5567363"/>
            <a:ext cx="1752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/>
              <a:t>L’H</a:t>
            </a:r>
            <a:r>
              <a:rPr lang="en-US" altLang="zh-CN" sz="1800">
                <a:cs typeface="Times New Roman" pitchFamily="18" charset="0"/>
              </a:rPr>
              <a:t>ôpital’s Rule</a:t>
            </a:r>
            <a:endParaRPr lang="en-US" altLang="zh-CN" sz="1800"/>
          </a:p>
        </p:txBody>
      </p:sp>
      <p:sp>
        <p:nvSpPr>
          <p:cNvPr id="75795" name="Text Box 19"/>
          <p:cNvSpPr txBox="1">
            <a:spLocks noChangeArrowheads="1"/>
          </p:cNvSpPr>
          <p:nvPr/>
        </p:nvSpPr>
        <p:spPr bwMode="auto">
          <a:xfrm>
            <a:off x="304800" y="268570"/>
            <a:ext cx="5400675" cy="1717393"/>
          </a:xfrm>
          <a:prstGeom prst="rect">
            <a:avLst/>
          </a:prstGeom>
          <a:solidFill>
            <a:srgbClr val="FFFF99"/>
          </a:solidFill>
          <a:ln w="57150" cmpd="thinThick">
            <a:solidFill>
              <a:srgbClr val="FFCC00"/>
            </a:solidFill>
            <a:miter lim="800000"/>
            <a:headEnd/>
            <a:tailEnd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zh-CN" sz="2400" dirty="0"/>
              <a:t>For your reference:</a:t>
            </a:r>
          </a:p>
          <a:p>
            <a:pPr eaLnBrk="1" hangingPunct="1">
              <a:buClrTx/>
              <a:buSzTx/>
              <a:buFontTx/>
              <a:buNone/>
            </a:pPr>
            <a:r>
              <a:rPr lang="en-US" altLang="zh-CN" sz="2400" dirty="0"/>
              <a:t>Master Theorem</a:t>
            </a:r>
          </a:p>
          <a:p>
            <a:pPr eaLnBrk="1" hangingPunct="1">
              <a:buClrTx/>
              <a:buSzTx/>
              <a:buFontTx/>
              <a:buNone/>
            </a:pPr>
            <a:r>
              <a:rPr lang="en-US" altLang="zh-CN" sz="2400" dirty="0"/>
              <a:t>case 1: If 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</a:t>
            </a:r>
            <a:r>
              <a:rPr lang="en-US" altLang="zh-CN" sz="2400" dirty="0">
                <a:sym typeface="Symbol" pitchFamily="18" charset="2"/>
              </a:rPr>
              <a:t></a:t>
            </a:r>
            <a:r>
              <a:rPr lang="en-US" altLang="zh-CN" sz="2400" i="1" dirty="0">
                <a:sym typeface="Symbol" pitchFamily="18" charset="2"/>
              </a:rPr>
              <a:t>O</a:t>
            </a:r>
            <a:r>
              <a:rPr lang="en-US" altLang="zh-CN" sz="2400" dirty="0">
                <a:sym typeface="Symbol" pitchFamily="18" charset="2"/>
              </a:rPr>
              <a:t>(</a:t>
            </a:r>
            <a:r>
              <a:rPr lang="en-US" altLang="zh-CN" sz="2400" i="1" dirty="0" err="1">
                <a:sym typeface="Symbol" pitchFamily="18" charset="2"/>
              </a:rPr>
              <a:t>n</a:t>
            </a:r>
            <a:r>
              <a:rPr lang="en-US" altLang="zh-CN" sz="2400" i="1" baseline="30000" dirty="0" err="1">
                <a:sym typeface="Symbol" pitchFamily="18" charset="2"/>
              </a:rPr>
              <a:t>E</a:t>
            </a:r>
            <a:r>
              <a:rPr lang="en-US" altLang="zh-CN" sz="2400" baseline="30000" dirty="0">
                <a:sym typeface="Symbol" pitchFamily="18" charset="2"/>
              </a:rPr>
              <a:t>-</a:t>
            </a:r>
            <a:r>
              <a:rPr lang="en-US" altLang="zh-CN" sz="2400" i="1" baseline="30000" dirty="0">
                <a:sym typeface="Symbol" pitchFamily="18" charset="2"/>
              </a:rPr>
              <a:t></a:t>
            </a:r>
            <a:r>
              <a:rPr lang="en-US" altLang="zh-CN" sz="2400" dirty="0">
                <a:sym typeface="Symbol" pitchFamily="18" charset="2"/>
              </a:rPr>
              <a:t>) for some positive </a:t>
            </a:r>
            <a:r>
              <a:rPr lang="en-US" altLang="zh-CN" sz="2400" i="1" dirty="0">
                <a:sym typeface="Symbol" pitchFamily="18" charset="2"/>
              </a:rPr>
              <a:t></a:t>
            </a:r>
            <a:r>
              <a:rPr lang="en-US" altLang="zh-CN" sz="2400" dirty="0">
                <a:sym typeface="Symbol" pitchFamily="18" charset="2"/>
              </a:rPr>
              <a:t>, then </a:t>
            </a:r>
            <a:r>
              <a:rPr lang="en-US" altLang="zh-CN" sz="2400" i="1" dirty="0">
                <a:sym typeface="Symbol" pitchFamily="18" charset="2"/>
              </a:rPr>
              <a:t>T</a:t>
            </a:r>
            <a:r>
              <a:rPr lang="en-US" altLang="zh-CN" sz="2400" dirty="0">
                <a:sym typeface="Symbol" pitchFamily="18" charset="2"/>
              </a:rPr>
              <a:t>(</a:t>
            </a:r>
            <a:r>
              <a:rPr lang="en-US" altLang="zh-CN" sz="2400" i="1" dirty="0">
                <a:sym typeface="Symbol" pitchFamily="18" charset="2"/>
              </a:rPr>
              <a:t>n</a:t>
            </a:r>
            <a:r>
              <a:rPr lang="en-US" altLang="zh-CN" sz="2400" dirty="0">
                <a:sym typeface="Symbol" pitchFamily="18" charset="2"/>
              </a:rPr>
              <a:t>)</a:t>
            </a:r>
            <a:r>
              <a:rPr lang="en-US" altLang="zh-CN" sz="2400" i="1" dirty="0">
                <a:sym typeface="Symbol" pitchFamily="18" charset="2"/>
              </a:rPr>
              <a:t></a:t>
            </a:r>
            <a:r>
              <a:rPr lang="en-US" altLang="zh-CN" sz="2400" dirty="0">
                <a:sym typeface="Symbol" pitchFamily="18" charset="2"/>
              </a:rPr>
              <a:t>(</a:t>
            </a:r>
            <a:r>
              <a:rPr lang="en-US" altLang="zh-CN" sz="2400" i="1" dirty="0" err="1">
                <a:sym typeface="Symbol" pitchFamily="18" charset="2"/>
              </a:rPr>
              <a:t>n</a:t>
            </a:r>
            <a:r>
              <a:rPr lang="en-US" altLang="zh-CN" sz="2400" i="1" baseline="30000" dirty="0" err="1">
                <a:sym typeface="Symbol" pitchFamily="18" charset="2"/>
              </a:rPr>
              <a:t>E</a:t>
            </a:r>
            <a:r>
              <a:rPr lang="en-US" altLang="zh-CN" sz="2400" dirty="0">
                <a:sym typeface="Symbol" pitchFamily="18" charset="2"/>
              </a:rPr>
              <a:t>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ChangeArrowheads="1"/>
          </p:cNvSpPr>
          <p:nvPr/>
        </p:nvSpPr>
        <p:spPr bwMode="auto">
          <a:xfrm>
            <a:off x="304800" y="4419600"/>
            <a:ext cx="8534400" cy="1676400"/>
          </a:xfrm>
          <a:prstGeom prst="rect">
            <a:avLst/>
          </a:prstGeom>
          <a:solidFill>
            <a:srgbClr val="FFFF99">
              <a:alpha val="50195"/>
            </a:srgbClr>
          </a:solidFill>
          <a:ln w="57150" cmpd="thickThin">
            <a:solidFill>
              <a:srgbClr val="FFCC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Heapsort: the Strategy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8613" y="1941513"/>
            <a:ext cx="8586787" cy="41148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 sz="2400" dirty="0" err="1"/>
              <a:t>heapSort</a:t>
            </a:r>
            <a:r>
              <a:rPr lang="en-US" altLang="zh-CN" sz="2400" dirty="0"/>
              <a:t>(</a:t>
            </a:r>
            <a:r>
              <a:rPr lang="en-US" altLang="zh-CN" sz="2400" dirty="0" err="1"/>
              <a:t>E,n</a:t>
            </a:r>
            <a:r>
              <a:rPr lang="en-US" altLang="zh-CN" sz="2400" dirty="0"/>
              <a:t>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/>
              <a:t>    </a:t>
            </a:r>
            <a:r>
              <a:rPr lang="en-US" altLang="zh-CN" sz="2400" i="1" dirty="0">
                <a:solidFill>
                  <a:srgbClr val="0000CC"/>
                </a:solidFill>
              </a:rPr>
              <a:t>Construct H from E, the set of n elements to be sorted</a:t>
            </a:r>
            <a:r>
              <a:rPr lang="en-US" altLang="zh-CN" sz="2400" dirty="0">
                <a:solidFill>
                  <a:srgbClr val="0000CC"/>
                </a:solidFill>
              </a:rPr>
              <a:t>;</a:t>
            </a:r>
            <a:endParaRPr lang="en-US" altLang="zh-CN" sz="24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i="1" dirty="0"/>
              <a:t>    </a:t>
            </a:r>
            <a:r>
              <a:rPr lang="en-US" altLang="zh-CN" sz="2400" b="1" dirty="0"/>
              <a:t>for</a:t>
            </a:r>
            <a:r>
              <a:rPr lang="en-US" altLang="zh-CN" sz="2400" dirty="0"/>
              <a:t> (</a:t>
            </a:r>
            <a:r>
              <a:rPr lang="en-US" altLang="zh-CN" sz="2400" dirty="0" err="1"/>
              <a:t>i</a:t>
            </a:r>
            <a:r>
              <a:rPr lang="en-US" altLang="zh-CN" sz="2400" dirty="0"/>
              <a:t>=n;i</a:t>
            </a:r>
            <a:r>
              <a:rPr lang="en-US" altLang="zh-CN" sz="2400" dirty="0">
                <a:sym typeface="Symbol" pitchFamily="18" charset="2"/>
              </a:rPr>
              <a:t>1;i--)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>
                <a:sym typeface="Symbol" pitchFamily="18" charset="2"/>
              </a:rPr>
              <a:t>        </a:t>
            </a:r>
            <a:r>
              <a:rPr lang="en-US" altLang="zh-CN" sz="2400" dirty="0" err="1">
                <a:sym typeface="Symbol" pitchFamily="18" charset="2"/>
              </a:rPr>
              <a:t>currentMax</a:t>
            </a:r>
            <a:r>
              <a:rPr lang="en-US" altLang="zh-CN" sz="2400" dirty="0">
                <a:sym typeface="Symbol" pitchFamily="18" charset="2"/>
              </a:rPr>
              <a:t> = </a:t>
            </a:r>
            <a:r>
              <a:rPr lang="en-US" altLang="zh-CN" sz="2400" dirty="0" err="1">
                <a:sym typeface="Symbol" pitchFamily="18" charset="2"/>
              </a:rPr>
              <a:t>getMax</a:t>
            </a:r>
            <a:r>
              <a:rPr lang="en-US" altLang="zh-CN" sz="2400" dirty="0">
                <a:sym typeface="Symbol" pitchFamily="18" charset="2"/>
              </a:rPr>
              <a:t>(H);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>
                <a:sym typeface="Symbol" pitchFamily="18" charset="2"/>
              </a:rPr>
              <a:t>        </a:t>
            </a:r>
            <a:r>
              <a:rPr lang="en-US" altLang="zh-CN" sz="2400" dirty="0" err="1">
                <a:solidFill>
                  <a:srgbClr val="FF0000"/>
                </a:solidFill>
                <a:sym typeface="Symbol" pitchFamily="18" charset="2"/>
              </a:rPr>
              <a:t>deleteMax</a:t>
            </a:r>
            <a:r>
              <a:rPr lang="en-US" altLang="zh-CN" sz="2400" dirty="0">
                <a:solidFill>
                  <a:srgbClr val="FF0000"/>
                </a:solidFill>
                <a:sym typeface="Symbol" pitchFamily="18" charset="2"/>
              </a:rPr>
              <a:t>(H)</a:t>
            </a:r>
            <a:r>
              <a:rPr lang="en-US" altLang="zh-CN" sz="2400" dirty="0">
                <a:sym typeface="Symbol" pitchFamily="18" charset="2"/>
              </a:rPr>
              <a:t>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>
                <a:sym typeface="Symbol" pitchFamily="18" charset="2"/>
              </a:rPr>
              <a:t>        E[</a:t>
            </a:r>
            <a:r>
              <a:rPr lang="en-US" altLang="zh-CN" sz="2400" dirty="0" err="1">
                <a:sym typeface="Symbol" pitchFamily="18" charset="2"/>
              </a:rPr>
              <a:t>i</a:t>
            </a:r>
            <a:r>
              <a:rPr lang="en-US" altLang="zh-CN" sz="2400" dirty="0">
                <a:sym typeface="Symbol" pitchFamily="18" charset="2"/>
              </a:rPr>
              <a:t>] = </a:t>
            </a:r>
            <a:r>
              <a:rPr lang="en-US" altLang="zh-CN" sz="2400" dirty="0" err="1">
                <a:sym typeface="Symbol" pitchFamily="18" charset="2"/>
              </a:rPr>
              <a:t>currentMax</a:t>
            </a:r>
            <a:r>
              <a:rPr lang="en-US" altLang="zh-CN" sz="2400" dirty="0">
                <a:sym typeface="Symbol" pitchFamily="18" charset="2"/>
              </a:rPr>
              <a:t>;</a:t>
            </a:r>
          </a:p>
          <a:p>
            <a:pPr eaLnBrk="1" hangingPunct="1">
              <a:lnSpc>
                <a:spcPct val="80000"/>
              </a:lnSpc>
              <a:spcBef>
                <a:spcPct val="120000"/>
              </a:spcBef>
              <a:buFont typeface="Wingdings" pitchFamily="2" charset="2"/>
              <a:buNone/>
            </a:pPr>
            <a:r>
              <a:rPr lang="en-US" altLang="zh-CN" sz="2400" dirty="0" err="1"/>
              <a:t>deleteMax</a:t>
            </a:r>
            <a:r>
              <a:rPr lang="en-US" altLang="zh-CN" sz="2400" dirty="0"/>
              <a:t>(H)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/>
              <a:t>    </a:t>
            </a:r>
            <a:r>
              <a:rPr lang="en-US" altLang="zh-CN" sz="2400" i="1" dirty="0">
                <a:solidFill>
                  <a:srgbClr val="0000CC"/>
                </a:solidFill>
              </a:rPr>
              <a:t>Copy the rightmost element on the lowest level of H into K</a:t>
            </a:r>
            <a:r>
              <a:rPr lang="en-US" altLang="zh-CN" sz="2400" dirty="0">
                <a:solidFill>
                  <a:srgbClr val="0000CC"/>
                </a:solidFill>
              </a:rPr>
              <a:t>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i="1" dirty="0">
                <a:solidFill>
                  <a:srgbClr val="0000CC"/>
                </a:solidFill>
              </a:rPr>
              <a:t>    Delete the rightmost element on the lowest level of H</a:t>
            </a:r>
            <a:r>
              <a:rPr lang="en-US" altLang="zh-CN" sz="2400" dirty="0">
                <a:solidFill>
                  <a:srgbClr val="0000CC"/>
                </a:solidFill>
              </a:rPr>
              <a:t>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i="1" dirty="0"/>
              <a:t>    </a:t>
            </a:r>
            <a:r>
              <a:rPr lang="en-US" altLang="zh-CN" sz="2400" dirty="0" err="1">
                <a:solidFill>
                  <a:srgbClr val="FF0000"/>
                </a:solidFill>
              </a:rPr>
              <a:t>fixHeap</a:t>
            </a:r>
            <a:r>
              <a:rPr lang="en-US" altLang="zh-CN" sz="2400" dirty="0">
                <a:solidFill>
                  <a:srgbClr val="FF0000"/>
                </a:solidFill>
              </a:rPr>
              <a:t>(H,K)</a:t>
            </a:r>
          </a:p>
        </p:txBody>
      </p:sp>
      <p:sp>
        <p:nvSpPr>
          <p:cNvPr id="9221" name="Line 6"/>
          <p:cNvSpPr>
            <a:spLocks noChangeShapeType="1"/>
          </p:cNvSpPr>
          <p:nvPr/>
        </p:nvSpPr>
        <p:spPr bwMode="auto">
          <a:xfrm flipH="1">
            <a:off x="609600" y="3733800"/>
            <a:ext cx="457200" cy="838200"/>
          </a:xfrm>
          <a:prstGeom prst="line">
            <a:avLst/>
          </a:prstGeom>
          <a:noFill/>
          <a:ln w="31750">
            <a:solidFill>
              <a:srgbClr val="339966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87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Implementing Heap Using Array</a:t>
            </a:r>
          </a:p>
        </p:txBody>
      </p:sp>
      <p:sp>
        <p:nvSpPr>
          <p:cNvPr id="16387" name="Rectangle 5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114925" y="1941513"/>
            <a:ext cx="4029075" cy="41148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zh-CN" altLang="en-US" sz="2800"/>
              <a:t> </a:t>
            </a:r>
          </a:p>
        </p:txBody>
      </p:sp>
      <p:sp>
        <p:nvSpPr>
          <p:cNvPr id="16388" name="Rectangle 14"/>
          <p:cNvSpPr>
            <a:spLocks noChangeArrowheads="1"/>
          </p:cNvSpPr>
          <p:nvPr/>
        </p:nvSpPr>
        <p:spPr bwMode="auto">
          <a:xfrm>
            <a:off x="914400" y="876300"/>
            <a:ext cx="1317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rgbClr val="000000"/>
                </a:solidFill>
              </a:rPr>
              <a:t> </a:t>
            </a:r>
            <a:endParaRPr lang="zh-CN" altLang="en-US" sz="2400"/>
          </a:p>
        </p:txBody>
      </p:sp>
      <p:sp>
        <p:nvSpPr>
          <p:cNvPr id="16389" name="Oval 15"/>
          <p:cNvSpPr>
            <a:spLocks noChangeArrowheads="1"/>
          </p:cNvSpPr>
          <p:nvPr/>
        </p:nvSpPr>
        <p:spPr bwMode="auto">
          <a:xfrm>
            <a:off x="2198688" y="2414588"/>
            <a:ext cx="266700" cy="2667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6390" name="Oval 16"/>
          <p:cNvSpPr>
            <a:spLocks noChangeArrowheads="1"/>
          </p:cNvSpPr>
          <p:nvPr/>
        </p:nvSpPr>
        <p:spPr bwMode="auto">
          <a:xfrm>
            <a:off x="1554163" y="3240088"/>
            <a:ext cx="266700" cy="2667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6391" name="Oval 17"/>
          <p:cNvSpPr>
            <a:spLocks noChangeArrowheads="1"/>
          </p:cNvSpPr>
          <p:nvPr/>
        </p:nvSpPr>
        <p:spPr bwMode="auto">
          <a:xfrm>
            <a:off x="2871788" y="3240088"/>
            <a:ext cx="266700" cy="2667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6392" name="Oval 18"/>
          <p:cNvSpPr>
            <a:spLocks noChangeArrowheads="1"/>
          </p:cNvSpPr>
          <p:nvPr/>
        </p:nvSpPr>
        <p:spPr bwMode="auto">
          <a:xfrm>
            <a:off x="1220788" y="4121150"/>
            <a:ext cx="266700" cy="2667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6393" name="Oval 19"/>
          <p:cNvSpPr>
            <a:spLocks noChangeArrowheads="1"/>
          </p:cNvSpPr>
          <p:nvPr/>
        </p:nvSpPr>
        <p:spPr bwMode="auto">
          <a:xfrm>
            <a:off x="1893888" y="4121150"/>
            <a:ext cx="266700" cy="2667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6394" name="Oval 20"/>
          <p:cNvSpPr>
            <a:spLocks noChangeArrowheads="1"/>
          </p:cNvSpPr>
          <p:nvPr/>
        </p:nvSpPr>
        <p:spPr bwMode="auto">
          <a:xfrm>
            <a:off x="2571750" y="4121150"/>
            <a:ext cx="265113" cy="2667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6395" name="Oval 21"/>
          <p:cNvSpPr>
            <a:spLocks noChangeArrowheads="1"/>
          </p:cNvSpPr>
          <p:nvPr/>
        </p:nvSpPr>
        <p:spPr bwMode="auto">
          <a:xfrm>
            <a:off x="3249613" y="4121150"/>
            <a:ext cx="265112" cy="2667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6396" name="Line 22"/>
          <p:cNvSpPr>
            <a:spLocks noChangeShapeType="1"/>
          </p:cNvSpPr>
          <p:nvPr/>
        </p:nvSpPr>
        <p:spPr bwMode="auto">
          <a:xfrm flipH="1">
            <a:off x="1781175" y="2667000"/>
            <a:ext cx="474663" cy="6000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7" name="Line 23"/>
          <p:cNvSpPr>
            <a:spLocks noChangeShapeType="1"/>
          </p:cNvSpPr>
          <p:nvPr/>
        </p:nvSpPr>
        <p:spPr bwMode="auto">
          <a:xfrm>
            <a:off x="2422525" y="2638425"/>
            <a:ext cx="504825" cy="6286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8" name="Line 24"/>
          <p:cNvSpPr>
            <a:spLocks noChangeShapeType="1"/>
          </p:cNvSpPr>
          <p:nvPr/>
        </p:nvSpPr>
        <p:spPr bwMode="auto">
          <a:xfrm flipH="1">
            <a:off x="1389063" y="3490913"/>
            <a:ext cx="234950" cy="6445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9" name="Line 25"/>
          <p:cNvSpPr>
            <a:spLocks noChangeShapeType="1"/>
          </p:cNvSpPr>
          <p:nvPr/>
        </p:nvSpPr>
        <p:spPr bwMode="auto">
          <a:xfrm>
            <a:off x="1781175" y="3478213"/>
            <a:ext cx="223838" cy="6572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400" name="Line 26"/>
          <p:cNvSpPr>
            <a:spLocks noChangeShapeType="1"/>
          </p:cNvSpPr>
          <p:nvPr/>
        </p:nvSpPr>
        <p:spPr bwMode="auto">
          <a:xfrm flipH="1">
            <a:off x="2732088" y="3490913"/>
            <a:ext cx="207962" cy="6445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401" name="Line 27"/>
          <p:cNvSpPr>
            <a:spLocks noChangeShapeType="1"/>
          </p:cNvSpPr>
          <p:nvPr/>
        </p:nvSpPr>
        <p:spPr bwMode="auto">
          <a:xfrm>
            <a:off x="3079750" y="3490913"/>
            <a:ext cx="268288" cy="6572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402" name="Rectangle 28"/>
          <p:cNvSpPr>
            <a:spLocks noChangeArrowheads="1"/>
          </p:cNvSpPr>
          <p:nvPr/>
        </p:nvSpPr>
        <p:spPr bwMode="auto">
          <a:xfrm>
            <a:off x="2143125" y="2332038"/>
            <a:ext cx="42386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6403" name="Rectangle 29"/>
          <p:cNvSpPr>
            <a:spLocks noChangeArrowheads="1"/>
          </p:cNvSpPr>
          <p:nvPr/>
        </p:nvSpPr>
        <p:spPr bwMode="auto">
          <a:xfrm>
            <a:off x="2278063" y="2419350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6404" name="Rectangle 30"/>
          <p:cNvSpPr>
            <a:spLocks noChangeArrowheads="1"/>
          </p:cNvSpPr>
          <p:nvPr/>
        </p:nvSpPr>
        <p:spPr bwMode="auto">
          <a:xfrm>
            <a:off x="2389188" y="2419350"/>
            <a:ext cx="57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rgbClr val="000000"/>
                </a:solidFill>
              </a:rPr>
              <a:t> </a:t>
            </a:r>
            <a:endParaRPr lang="zh-CN" altLang="en-US" sz="2400"/>
          </a:p>
        </p:txBody>
      </p:sp>
      <p:sp>
        <p:nvSpPr>
          <p:cNvPr id="16405" name="Rectangle 31"/>
          <p:cNvSpPr>
            <a:spLocks noChangeArrowheads="1"/>
          </p:cNvSpPr>
          <p:nvPr/>
        </p:nvSpPr>
        <p:spPr bwMode="auto">
          <a:xfrm>
            <a:off x="1514475" y="3170238"/>
            <a:ext cx="4222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6406" name="Rectangle 32"/>
          <p:cNvSpPr>
            <a:spLocks noChangeArrowheads="1"/>
          </p:cNvSpPr>
          <p:nvPr/>
        </p:nvSpPr>
        <p:spPr bwMode="auto">
          <a:xfrm>
            <a:off x="1647825" y="3257550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0000CC"/>
                </a:solidFill>
              </a:rPr>
              <a:t>5</a:t>
            </a:r>
          </a:p>
        </p:txBody>
      </p:sp>
      <p:sp>
        <p:nvSpPr>
          <p:cNvPr id="16407" name="Rectangle 33"/>
          <p:cNvSpPr>
            <a:spLocks noChangeArrowheads="1"/>
          </p:cNvSpPr>
          <p:nvPr/>
        </p:nvSpPr>
        <p:spPr bwMode="auto">
          <a:xfrm>
            <a:off x="1760538" y="3257550"/>
            <a:ext cx="57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rgbClr val="000000"/>
                </a:solidFill>
              </a:rPr>
              <a:t> </a:t>
            </a:r>
            <a:endParaRPr lang="zh-CN" altLang="en-US" sz="2400"/>
          </a:p>
        </p:txBody>
      </p:sp>
      <p:sp>
        <p:nvSpPr>
          <p:cNvPr id="16408" name="Rectangle 34"/>
          <p:cNvSpPr>
            <a:spLocks noChangeArrowheads="1"/>
          </p:cNvSpPr>
          <p:nvPr/>
        </p:nvSpPr>
        <p:spPr bwMode="auto">
          <a:xfrm>
            <a:off x="1165225" y="4037013"/>
            <a:ext cx="4206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6409" name="Rectangle 35"/>
          <p:cNvSpPr>
            <a:spLocks noChangeArrowheads="1"/>
          </p:cNvSpPr>
          <p:nvPr/>
        </p:nvSpPr>
        <p:spPr bwMode="auto">
          <a:xfrm>
            <a:off x="1298575" y="4124325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008000"/>
                </a:solidFill>
              </a:rPr>
              <a:t>1</a:t>
            </a:r>
          </a:p>
        </p:txBody>
      </p:sp>
      <p:sp>
        <p:nvSpPr>
          <p:cNvPr id="16410" name="Rectangle 36"/>
          <p:cNvSpPr>
            <a:spLocks noChangeArrowheads="1"/>
          </p:cNvSpPr>
          <p:nvPr/>
        </p:nvSpPr>
        <p:spPr bwMode="auto">
          <a:xfrm>
            <a:off x="1411288" y="4124325"/>
            <a:ext cx="57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rgbClr val="000000"/>
                </a:solidFill>
              </a:rPr>
              <a:t> </a:t>
            </a:r>
            <a:endParaRPr lang="zh-CN" altLang="en-US" sz="2400"/>
          </a:p>
        </p:txBody>
      </p:sp>
      <p:sp>
        <p:nvSpPr>
          <p:cNvPr id="16411" name="Rectangle 37"/>
          <p:cNvSpPr>
            <a:spLocks noChangeArrowheads="1"/>
          </p:cNvSpPr>
          <p:nvPr/>
        </p:nvSpPr>
        <p:spPr bwMode="auto">
          <a:xfrm>
            <a:off x="1849438" y="4052888"/>
            <a:ext cx="423862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6412" name="Rectangle 38"/>
          <p:cNvSpPr>
            <a:spLocks noChangeArrowheads="1"/>
          </p:cNvSpPr>
          <p:nvPr/>
        </p:nvSpPr>
        <p:spPr bwMode="auto">
          <a:xfrm>
            <a:off x="1984375" y="4140200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008000"/>
                </a:solidFill>
              </a:rPr>
              <a:t>4</a:t>
            </a:r>
          </a:p>
        </p:txBody>
      </p:sp>
      <p:sp>
        <p:nvSpPr>
          <p:cNvPr id="16413" name="Rectangle 39"/>
          <p:cNvSpPr>
            <a:spLocks noChangeArrowheads="1"/>
          </p:cNvSpPr>
          <p:nvPr/>
        </p:nvSpPr>
        <p:spPr bwMode="auto">
          <a:xfrm>
            <a:off x="2095500" y="4140200"/>
            <a:ext cx="57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rgbClr val="000000"/>
                </a:solidFill>
              </a:rPr>
              <a:t> </a:t>
            </a:r>
            <a:endParaRPr lang="zh-CN" altLang="en-US" sz="2400"/>
          </a:p>
        </p:txBody>
      </p:sp>
      <p:sp>
        <p:nvSpPr>
          <p:cNvPr id="16414" name="Rectangle 40"/>
          <p:cNvSpPr>
            <a:spLocks noChangeArrowheads="1"/>
          </p:cNvSpPr>
          <p:nvPr/>
        </p:nvSpPr>
        <p:spPr bwMode="auto">
          <a:xfrm>
            <a:off x="2830513" y="3170238"/>
            <a:ext cx="4222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6415" name="Rectangle 41"/>
          <p:cNvSpPr>
            <a:spLocks noChangeArrowheads="1"/>
          </p:cNvSpPr>
          <p:nvPr/>
        </p:nvSpPr>
        <p:spPr bwMode="auto">
          <a:xfrm>
            <a:off x="2946400" y="3259138"/>
            <a:ext cx="114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0000CC"/>
                </a:solidFill>
              </a:rPr>
              <a:t>7</a:t>
            </a:r>
          </a:p>
        </p:txBody>
      </p:sp>
      <p:sp>
        <p:nvSpPr>
          <p:cNvPr id="16416" name="Rectangle 42"/>
          <p:cNvSpPr>
            <a:spLocks noChangeArrowheads="1"/>
          </p:cNvSpPr>
          <p:nvPr/>
        </p:nvSpPr>
        <p:spPr bwMode="auto">
          <a:xfrm>
            <a:off x="3076575" y="3257550"/>
            <a:ext cx="57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rgbClr val="000000"/>
                </a:solidFill>
              </a:rPr>
              <a:t> </a:t>
            </a:r>
            <a:endParaRPr lang="zh-CN" altLang="en-US" sz="2400"/>
          </a:p>
        </p:txBody>
      </p:sp>
      <p:sp>
        <p:nvSpPr>
          <p:cNvPr id="16417" name="Rectangle 43"/>
          <p:cNvSpPr>
            <a:spLocks noChangeArrowheads="1"/>
          </p:cNvSpPr>
          <p:nvPr/>
        </p:nvSpPr>
        <p:spPr bwMode="auto">
          <a:xfrm>
            <a:off x="2522538" y="4022725"/>
            <a:ext cx="4222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6418" name="Rectangle 44"/>
          <p:cNvSpPr>
            <a:spLocks noChangeArrowheads="1"/>
          </p:cNvSpPr>
          <p:nvPr/>
        </p:nvSpPr>
        <p:spPr bwMode="auto">
          <a:xfrm>
            <a:off x="2655888" y="4110038"/>
            <a:ext cx="114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008000"/>
                </a:solidFill>
              </a:rPr>
              <a:t>3</a:t>
            </a:r>
          </a:p>
        </p:txBody>
      </p:sp>
      <p:sp>
        <p:nvSpPr>
          <p:cNvPr id="16419" name="Rectangle 45"/>
          <p:cNvSpPr>
            <a:spLocks noChangeArrowheads="1"/>
          </p:cNvSpPr>
          <p:nvPr/>
        </p:nvSpPr>
        <p:spPr bwMode="auto">
          <a:xfrm>
            <a:off x="2768600" y="4110038"/>
            <a:ext cx="57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rgbClr val="000000"/>
                </a:solidFill>
              </a:rPr>
              <a:t> </a:t>
            </a:r>
            <a:endParaRPr lang="zh-CN" altLang="en-US" sz="2400"/>
          </a:p>
        </p:txBody>
      </p:sp>
      <p:sp>
        <p:nvSpPr>
          <p:cNvPr id="16420" name="Rectangle 46"/>
          <p:cNvSpPr>
            <a:spLocks noChangeArrowheads="1"/>
          </p:cNvSpPr>
          <p:nvPr/>
        </p:nvSpPr>
        <p:spPr bwMode="auto">
          <a:xfrm>
            <a:off x="3209925" y="4037013"/>
            <a:ext cx="4222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6421" name="Rectangle 47"/>
          <p:cNvSpPr>
            <a:spLocks noChangeArrowheads="1"/>
          </p:cNvSpPr>
          <p:nvPr/>
        </p:nvSpPr>
        <p:spPr bwMode="auto">
          <a:xfrm>
            <a:off x="3343275" y="4124325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008000"/>
                </a:solidFill>
              </a:rPr>
              <a:t>6</a:t>
            </a:r>
          </a:p>
        </p:txBody>
      </p:sp>
      <p:sp>
        <p:nvSpPr>
          <p:cNvPr id="16422" name="Rectangle 48"/>
          <p:cNvSpPr>
            <a:spLocks noChangeArrowheads="1"/>
          </p:cNvSpPr>
          <p:nvPr/>
        </p:nvSpPr>
        <p:spPr bwMode="auto">
          <a:xfrm>
            <a:off x="3455988" y="4124325"/>
            <a:ext cx="57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rgbClr val="000000"/>
                </a:solidFill>
              </a:rPr>
              <a:t> </a:t>
            </a:r>
            <a:endParaRPr lang="zh-CN" altLang="en-US" sz="2400"/>
          </a:p>
        </p:txBody>
      </p:sp>
      <p:sp>
        <p:nvSpPr>
          <p:cNvPr id="16423" name="Oval 49"/>
          <p:cNvSpPr>
            <a:spLocks noChangeArrowheads="1"/>
          </p:cNvSpPr>
          <p:nvPr/>
        </p:nvSpPr>
        <p:spPr bwMode="auto">
          <a:xfrm>
            <a:off x="4495800" y="4610100"/>
            <a:ext cx="265113" cy="2667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6424" name="Oval 50"/>
          <p:cNvSpPr>
            <a:spLocks noChangeArrowheads="1"/>
          </p:cNvSpPr>
          <p:nvPr/>
        </p:nvSpPr>
        <p:spPr bwMode="auto">
          <a:xfrm>
            <a:off x="5170488" y="4610100"/>
            <a:ext cx="266700" cy="2667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6425" name="Oval 51"/>
          <p:cNvSpPr>
            <a:spLocks noChangeArrowheads="1"/>
          </p:cNvSpPr>
          <p:nvPr/>
        </p:nvSpPr>
        <p:spPr bwMode="auto">
          <a:xfrm>
            <a:off x="5846763" y="4610100"/>
            <a:ext cx="266700" cy="2667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6426" name="Line 52"/>
          <p:cNvSpPr>
            <a:spLocks noChangeShapeType="1"/>
          </p:cNvSpPr>
          <p:nvPr/>
        </p:nvSpPr>
        <p:spPr bwMode="auto">
          <a:xfrm flipH="1">
            <a:off x="4662488" y="3981450"/>
            <a:ext cx="236537" cy="6429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427" name="Line 53"/>
          <p:cNvSpPr>
            <a:spLocks noChangeShapeType="1"/>
          </p:cNvSpPr>
          <p:nvPr/>
        </p:nvSpPr>
        <p:spPr bwMode="auto">
          <a:xfrm>
            <a:off x="5053013" y="3968750"/>
            <a:ext cx="225425" cy="6556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428" name="Line 54"/>
          <p:cNvSpPr>
            <a:spLocks noChangeShapeType="1"/>
          </p:cNvSpPr>
          <p:nvPr/>
        </p:nvSpPr>
        <p:spPr bwMode="auto">
          <a:xfrm flipH="1">
            <a:off x="6005513" y="3981450"/>
            <a:ext cx="211137" cy="6429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429" name="Rectangle 55"/>
          <p:cNvSpPr>
            <a:spLocks noChangeArrowheads="1"/>
          </p:cNvSpPr>
          <p:nvPr/>
        </p:nvSpPr>
        <p:spPr bwMode="auto">
          <a:xfrm>
            <a:off x="4368800" y="4527550"/>
            <a:ext cx="5619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6430" name="Rectangle 56"/>
          <p:cNvSpPr>
            <a:spLocks noChangeArrowheads="1"/>
          </p:cNvSpPr>
          <p:nvPr/>
        </p:nvSpPr>
        <p:spPr bwMode="auto">
          <a:xfrm>
            <a:off x="4502150" y="4614863"/>
            <a:ext cx="228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990099"/>
                </a:solidFill>
              </a:rPr>
              <a:t>12</a:t>
            </a:r>
          </a:p>
        </p:txBody>
      </p:sp>
      <p:sp>
        <p:nvSpPr>
          <p:cNvPr id="16431" name="Rectangle 57"/>
          <p:cNvSpPr>
            <a:spLocks noChangeArrowheads="1"/>
          </p:cNvSpPr>
          <p:nvPr/>
        </p:nvSpPr>
        <p:spPr bwMode="auto">
          <a:xfrm>
            <a:off x="4725988" y="4614863"/>
            <a:ext cx="57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rgbClr val="000000"/>
                </a:solidFill>
              </a:rPr>
              <a:t> </a:t>
            </a:r>
            <a:endParaRPr lang="zh-CN" altLang="en-US" sz="2400"/>
          </a:p>
        </p:txBody>
      </p:sp>
      <p:sp>
        <p:nvSpPr>
          <p:cNvPr id="16432" name="Rectangle 58"/>
          <p:cNvSpPr>
            <a:spLocks noChangeArrowheads="1"/>
          </p:cNvSpPr>
          <p:nvPr/>
        </p:nvSpPr>
        <p:spPr bwMode="auto">
          <a:xfrm>
            <a:off x="5126038" y="4540250"/>
            <a:ext cx="4222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6433" name="Rectangle 59"/>
          <p:cNvSpPr>
            <a:spLocks noChangeArrowheads="1"/>
          </p:cNvSpPr>
          <p:nvPr/>
        </p:nvSpPr>
        <p:spPr bwMode="auto">
          <a:xfrm>
            <a:off x="5259388" y="4627563"/>
            <a:ext cx="114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990099"/>
                </a:solidFill>
              </a:rPr>
              <a:t>5</a:t>
            </a:r>
          </a:p>
        </p:txBody>
      </p:sp>
      <p:sp>
        <p:nvSpPr>
          <p:cNvPr id="16434" name="Rectangle 60"/>
          <p:cNvSpPr>
            <a:spLocks noChangeArrowheads="1"/>
          </p:cNvSpPr>
          <p:nvPr/>
        </p:nvSpPr>
        <p:spPr bwMode="auto">
          <a:xfrm>
            <a:off x="5372100" y="4627563"/>
            <a:ext cx="57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rgbClr val="000000"/>
                </a:solidFill>
              </a:rPr>
              <a:t> </a:t>
            </a:r>
            <a:endParaRPr lang="zh-CN" altLang="en-US" sz="2400"/>
          </a:p>
        </p:txBody>
      </p:sp>
      <p:sp>
        <p:nvSpPr>
          <p:cNvPr id="16435" name="Oval 61"/>
          <p:cNvSpPr>
            <a:spLocks noChangeArrowheads="1"/>
          </p:cNvSpPr>
          <p:nvPr/>
        </p:nvSpPr>
        <p:spPr bwMode="auto">
          <a:xfrm>
            <a:off x="5475288" y="2905125"/>
            <a:ext cx="266700" cy="2667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6436" name="Oval 62"/>
          <p:cNvSpPr>
            <a:spLocks noChangeArrowheads="1"/>
          </p:cNvSpPr>
          <p:nvPr/>
        </p:nvSpPr>
        <p:spPr bwMode="auto">
          <a:xfrm>
            <a:off x="4829175" y="3730625"/>
            <a:ext cx="266700" cy="265113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6437" name="Oval 63"/>
          <p:cNvSpPr>
            <a:spLocks noChangeArrowheads="1"/>
          </p:cNvSpPr>
          <p:nvPr/>
        </p:nvSpPr>
        <p:spPr bwMode="auto">
          <a:xfrm>
            <a:off x="6146800" y="3730625"/>
            <a:ext cx="266700" cy="265113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6438" name="Line 64"/>
          <p:cNvSpPr>
            <a:spLocks noChangeShapeType="1"/>
          </p:cNvSpPr>
          <p:nvPr/>
        </p:nvSpPr>
        <p:spPr bwMode="auto">
          <a:xfrm flipH="1">
            <a:off x="5053013" y="3155950"/>
            <a:ext cx="477837" cy="60166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439" name="Line 65"/>
          <p:cNvSpPr>
            <a:spLocks noChangeShapeType="1"/>
          </p:cNvSpPr>
          <p:nvPr/>
        </p:nvSpPr>
        <p:spPr bwMode="auto">
          <a:xfrm>
            <a:off x="5699125" y="3128963"/>
            <a:ext cx="503238" cy="6286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440" name="Rectangle 66"/>
          <p:cNvSpPr>
            <a:spLocks noChangeArrowheads="1"/>
          </p:cNvSpPr>
          <p:nvPr/>
        </p:nvSpPr>
        <p:spPr bwMode="auto">
          <a:xfrm>
            <a:off x="5362575" y="2820988"/>
            <a:ext cx="5461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6441" name="Rectangle 67"/>
          <p:cNvSpPr>
            <a:spLocks noChangeArrowheads="1"/>
          </p:cNvSpPr>
          <p:nvPr/>
        </p:nvSpPr>
        <p:spPr bwMode="auto">
          <a:xfrm>
            <a:off x="5497513" y="2908300"/>
            <a:ext cx="228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0000CC"/>
                </a:solidFill>
              </a:rPr>
              <a:t>24</a:t>
            </a:r>
          </a:p>
        </p:txBody>
      </p:sp>
      <p:sp>
        <p:nvSpPr>
          <p:cNvPr id="16442" name="Rectangle 68"/>
          <p:cNvSpPr>
            <a:spLocks noChangeArrowheads="1"/>
          </p:cNvSpPr>
          <p:nvPr/>
        </p:nvSpPr>
        <p:spPr bwMode="auto">
          <a:xfrm>
            <a:off x="5721350" y="2908300"/>
            <a:ext cx="57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rgbClr val="000000"/>
                </a:solidFill>
              </a:rPr>
              <a:t> </a:t>
            </a:r>
            <a:endParaRPr lang="zh-CN" altLang="en-US" sz="2400"/>
          </a:p>
        </p:txBody>
      </p:sp>
      <p:sp>
        <p:nvSpPr>
          <p:cNvPr id="16443" name="Rectangle 69"/>
          <p:cNvSpPr>
            <a:spLocks noChangeArrowheads="1"/>
          </p:cNvSpPr>
          <p:nvPr/>
        </p:nvSpPr>
        <p:spPr bwMode="auto">
          <a:xfrm>
            <a:off x="4719638" y="3646488"/>
            <a:ext cx="54768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6444" name="Rectangle 70"/>
          <p:cNvSpPr>
            <a:spLocks noChangeArrowheads="1"/>
          </p:cNvSpPr>
          <p:nvPr/>
        </p:nvSpPr>
        <p:spPr bwMode="auto">
          <a:xfrm>
            <a:off x="4851400" y="3733800"/>
            <a:ext cx="228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008000"/>
                </a:solidFill>
              </a:rPr>
              <a:t>20</a:t>
            </a:r>
          </a:p>
        </p:txBody>
      </p:sp>
      <p:sp>
        <p:nvSpPr>
          <p:cNvPr id="16445" name="Rectangle 71"/>
          <p:cNvSpPr>
            <a:spLocks noChangeArrowheads="1"/>
          </p:cNvSpPr>
          <p:nvPr/>
        </p:nvSpPr>
        <p:spPr bwMode="auto">
          <a:xfrm>
            <a:off x="5076825" y="3733800"/>
            <a:ext cx="57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rgbClr val="000000"/>
                </a:solidFill>
              </a:rPr>
              <a:t> </a:t>
            </a:r>
            <a:endParaRPr lang="zh-CN" altLang="en-US" sz="2400"/>
          </a:p>
        </p:txBody>
      </p:sp>
      <p:sp>
        <p:nvSpPr>
          <p:cNvPr id="16446" name="Rectangle 72"/>
          <p:cNvSpPr>
            <a:spLocks noChangeArrowheads="1"/>
          </p:cNvSpPr>
          <p:nvPr/>
        </p:nvSpPr>
        <p:spPr bwMode="auto">
          <a:xfrm>
            <a:off x="6037263" y="3646488"/>
            <a:ext cx="5492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6447" name="Rectangle 73"/>
          <p:cNvSpPr>
            <a:spLocks noChangeArrowheads="1"/>
          </p:cNvSpPr>
          <p:nvPr/>
        </p:nvSpPr>
        <p:spPr bwMode="auto">
          <a:xfrm>
            <a:off x="6172200" y="3733800"/>
            <a:ext cx="228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008000"/>
                </a:solidFill>
              </a:rPr>
              <a:t>21</a:t>
            </a:r>
          </a:p>
        </p:txBody>
      </p:sp>
      <p:sp>
        <p:nvSpPr>
          <p:cNvPr id="16448" name="Rectangle 74"/>
          <p:cNvSpPr>
            <a:spLocks noChangeArrowheads="1"/>
          </p:cNvSpPr>
          <p:nvPr/>
        </p:nvSpPr>
        <p:spPr bwMode="auto">
          <a:xfrm>
            <a:off x="6396038" y="3733800"/>
            <a:ext cx="57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rgbClr val="000000"/>
                </a:solidFill>
              </a:rPr>
              <a:t> </a:t>
            </a:r>
            <a:endParaRPr lang="zh-CN" altLang="en-US" sz="2400"/>
          </a:p>
        </p:txBody>
      </p:sp>
      <p:sp>
        <p:nvSpPr>
          <p:cNvPr id="16449" name="Rectangle 75"/>
          <p:cNvSpPr>
            <a:spLocks noChangeArrowheads="1"/>
          </p:cNvSpPr>
          <p:nvPr/>
        </p:nvSpPr>
        <p:spPr bwMode="auto">
          <a:xfrm>
            <a:off x="5797550" y="4513263"/>
            <a:ext cx="423863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6450" name="Rectangle 76"/>
          <p:cNvSpPr>
            <a:spLocks noChangeArrowheads="1"/>
          </p:cNvSpPr>
          <p:nvPr/>
        </p:nvSpPr>
        <p:spPr bwMode="auto">
          <a:xfrm>
            <a:off x="5932488" y="4600575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990099"/>
                </a:solidFill>
              </a:rPr>
              <a:t>6</a:t>
            </a:r>
          </a:p>
        </p:txBody>
      </p:sp>
      <p:sp>
        <p:nvSpPr>
          <p:cNvPr id="16451" name="Rectangle 77"/>
          <p:cNvSpPr>
            <a:spLocks noChangeArrowheads="1"/>
          </p:cNvSpPr>
          <p:nvPr/>
        </p:nvSpPr>
        <p:spPr bwMode="auto">
          <a:xfrm>
            <a:off x="6043613" y="4600575"/>
            <a:ext cx="57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rgbClr val="000000"/>
                </a:solidFill>
              </a:rPr>
              <a:t> </a:t>
            </a:r>
            <a:endParaRPr lang="zh-CN" altLang="en-US" sz="2400"/>
          </a:p>
        </p:txBody>
      </p:sp>
      <p:sp>
        <p:nvSpPr>
          <p:cNvPr id="16452" name="Oval 78"/>
          <p:cNvSpPr>
            <a:spLocks noChangeArrowheads="1"/>
          </p:cNvSpPr>
          <p:nvPr/>
        </p:nvSpPr>
        <p:spPr bwMode="auto">
          <a:xfrm>
            <a:off x="7265988" y="2892425"/>
            <a:ext cx="266700" cy="263525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6453" name="Oval 79"/>
          <p:cNvSpPr>
            <a:spLocks noChangeArrowheads="1"/>
          </p:cNvSpPr>
          <p:nvPr/>
        </p:nvSpPr>
        <p:spPr bwMode="auto">
          <a:xfrm>
            <a:off x="6621463" y="3714750"/>
            <a:ext cx="266700" cy="2667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6454" name="Oval 80"/>
          <p:cNvSpPr>
            <a:spLocks noChangeArrowheads="1"/>
          </p:cNvSpPr>
          <p:nvPr/>
        </p:nvSpPr>
        <p:spPr bwMode="auto">
          <a:xfrm>
            <a:off x="7939088" y="3714750"/>
            <a:ext cx="266700" cy="2667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6455" name="Line 81"/>
          <p:cNvSpPr>
            <a:spLocks noChangeShapeType="1"/>
          </p:cNvSpPr>
          <p:nvPr/>
        </p:nvSpPr>
        <p:spPr bwMode="auto">
          <a:xfrm flipH="1">
            <a:off x="6845300" y="3143250"/>
            <a:ext cx="477838" cy="60166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456" name="Line 82"/>
          <p:cNvSpPr>
            <a:spLocks noChangeShapeType="1"/>
          </p:cNvSpPr>
          <p:nvPr/>
        </p:nvSpPr>
        <p:spPr bwMode="auto">
          <a:xfrm>
            <a:off x="7491413" y="3113088"/>
            <a:ext cx="503237" cy="6318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457" name="Rectangle 83"/>
          <p:cNvSpPr>
            <a:spLocks noChangeArrowheads="1"/>
          </p:cNvSpPr>
          <p:nvPr/>
        </p:nvSpPr>
        <p:spPr bwMode="auto">
          <a:xfrm>
            <a:off x="7154863" y="2806700"/>
            <a:ext cx="5461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6458" name="Rectangle 84"/>
          <p:cNvSpPr>
            <a:spLocks noChangeArrowheads="1"/>
          </p:cNvSpPr>
          <p:nvPr/>
        </p:nvSpPr>
        <p:spPr bwMode="auto">
          <a:xfrm>
            <a:off x="7289800" y="2894013"/>
            <a:ext cx="228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0000CC"/>
                </a:solidFill>
              </a:rPr>
              <a:t>30</a:t>
            </a:r>
          </a:p>
        </p:txBody>
      </p:sp>
      <p:sp>
        <p:nvSpPr>
          <p:cNvPr id="16459" name="Rectangle 85"/>
          <p:cNvSpPr>
            <a:spLocks noChangeArrowheads="1"/>
          </p:cNvSpPr>
          <p:nvPr/>
        </p:nvSpPr>
        <p:spPr bwMode="auto">
          <a:xfrm>
            <a:off x="7513638" y="2894013"/>
            <a:ext cx="57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rgbClr val="000000"/>
                </a:solidFill>
              </a:rPr>
              <a:t> </a:t>
            </a:r>
            <a:endParaRPr lang="zh-CN" altLang="en-US" sz="2400"/>
          </a:p>
        </p:txBody>
      </p:sp>
      <p:sp>
        <p:nvSpPr>
          <p:cNvPr id="16460" name="Rectangle 86"/>
          <p:cNvSpPr>
            <a:spLocks noChangeArrowheads="1"/>
          </p:cNvSpPr>
          <p:nvPr/>
        </p:nvSpPr>
        <p:spPr bwMode="auto">
          <a:xfrm>
            <a:off x="6511925" y="3632200"/>
            <a:ext cx="5461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6461" name="Rectangle 87"/>
          <p:cNvSpPr>
            <a:spLocks noChangeArrowheads="1"/>
          </p:cNvSpPr>
          <p:nvPr/>
        </p:nvSpPr>
        <p:spPr bwMode="auto">
          <a:xfrm>
            <a:off x="6643688" y="3719513"/>
            <a:ext cx="228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008000"/>
                </a:solidFill>
              </a:rPr>
              <a:t>18</a:t>
            </a:r>
          </a:p>
        </p:txBody>
      </p:sp>
      <p:sp>
        <p:nvSpPr>
          <p:cNvPr id="16462" name="Rectangle 88"/>
          <p:cNvSpPr>
            <a:spLocks noChangeArrowheads="1"/>
          </p:cNvSpPr>
          <p:nvPr/>
        </p:nvSpPr>
        <p:spPr bwMode="auto">
          <a:xfrm>
            <a:off x="6867525" y="3719513"/>
            <a:ext cx="57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rgbClr val="000000"/>
                </a:solidFill>
              </a:rPr>
              <a:t> </a:t>
            </a:r>
            <a:endParaRPr lang="zh-CN" altLang="en-US" sz="2400"/>
          </a:p>
        </p:txBody>
      </p:sp>
      <p:sp>
        <p:nvSpPr>
          <p:cNvPr id="16463" name="Rectangle 89"/>
          <p:cNvSpPr>
            <a:spLocks noChangeArrowheads="1"/>
          </p:cNvSpPr>
          <p:nvPr/>
        </p:nvSpPr>
        <p:spPr bwMode="auto">
          <a:xfrm>
            <a:off x="7885113" y="3632200"/>
            <a:ext cx="5492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6464" name="Rectangle 90"/>
          <p:cNvSpPr>
            <a:spLocks noChangeArrowheads="1"/>
          </p:cNvSpPr>
          <p:nvPr/>
        </p:nvSpPr>
        <p:spPr bwMode="auto">
          <a:xfrm>
            <a:off x="8020050" y="3719513"/>
            <a:ext cx="114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008000"/>
                </a:solidFill>
              </a:rPr>
              <a:t>3</a:t>
            </a:r>
          </a:p>
        </p:txBody>
      </p:sp>
      <p:sp>
        <p:nvSpPr>
          <p:cNvPr id="16465" name="Rectangle 91"/>
          <p:cNvSpPr>
            <a:spLocks noChangeArrowheads="1"/>
          </p:cNvSpPr>
          <p:nvPr/>
        </p:nvSpPr>
        <p:spPr bwMode="auto">
          <a:xfrm>
            <a:off x="8131175" y="3719513"/>
            <a:ext cx="57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rgbClr val="000000"/>
                </a:solidFill>
              </a:rPr>
              <a:t> </a:t>
            </a:r>
            <a:endParaRPr lang="zh-CN" altLang="en-US" sz="2400"/>
          </a:p>
        </p:txBody>
      </p:sp>
      <p:sp>
        <p:nvSpPr>
          <p:cNvPr id="16466" name="Oval 92"/>
          <p:cNvSpPr>
            <a:spLocks noChangeArrowheads="1"/>
          </p:cNvSpPr>
          <p:nvPr/>
        </p:nvSpPr>
        <p:spPr bwMode="auto">
          <a:xfrm>
            <a:off x="6346825" y="2066925"/>
            <a:ext cx="265113" cy="265113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6467" name="Rectangle 93"/>
          <p:cNvSpPr>
            <a:spLocks noChangeArrowheads="1"/>
          </p:cNvSpPr>
          <p:nvPr/>
        </p:nvSpPr>
        <p:spPr bwMode="auto">
          <a:xfrm>
            <a:off x="6232525" y="1997075"/>
            <a:ext cx="504825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6468" name="Rectangle 94"/>
          <p:cNvSpPr>
            <a:spLocks noChangeArrowheads="1"/>
          </p:cNvSpPr>
          <p:nvPr/>
        </p:nvSpPr>
        <p:spPr bwMode="auto">
          <a:xfrm>
            <a:off x="6365875" y="2084388"/>
            <a:ext cx="228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FF0000"/>
                </a:solidFill>
              </a:rPr>
              <a:t>50</a:t>
            </a:r>
          </a:p>
        </p:txBody>
      </p:sp>
      <p:sp>
        <p:nvSpPr>
          <p:cNvPr id="16469" name="Rectangle 95"/>
          <p:cNvSpPr>
            <a:spLocks noChangeArrowheads="1"/>
          </p:cNvSpPr>
          <p:nvPr/>
        </p:nvSpPr>
        <p:spPr bwMode="auto">
          <a:xfrm>
            <a:off x="6589713" y="2084388"/>
            <a:ext cx="57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rgbClr val="000000"/>
                </a:solidFill>
              </a:rPr>
              <a:t> </a:t>
            </a:r>
            <a:endParaRPr lang="zh-CN" altLang="en-US" sz="2400"/>
          </a:p>
        </p:txBody>
      </p:sp>
      <p:sp>
        <p:nvSpPr>
          <p:cNvPr id="16470" name="Line 96"/>
          <p:cNvSpPr>
            <a:spLocks noChangeShapeType="1"/>
          </p:cNvSpPr>
          <p:nvPr/>
        </p:nvSpPr>
        <p:spPr bwMode="auto">
          <a:xfrm flipH="1">
            <a:off x="5726113" y="2303463"/>
            <a:ext cx="658812" cy="6286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471" name="Line 97"/>
          <p:cNvSpPr>
            <a:spLocks noChangeShapeType="1"/>
          </p:cNvSpPr>
          <p:nvPr/>
        </p:nvSpPr>
        <p:spPr bwMode="auto">
          <a:xfrm>
            <a:off x="6594475" y="2260600"/>
            <a:ext cx="698500" cy="67151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6472" name="Group 106"/>
          <p:cNvGrpSpPr>
            <a:grpSpLocks/>
          </p:cNvGrpSpPr>
          <p:nvPr/>
        </p:nvGrpSpPr>
        <p:grpSpPr bwMode="auto">
          <a:xfrm>
            <a:off x="736600" y="4630738"/>
            <a:ext cx="3200400" cy="381000"/>
            <a:chOff x="528" y="2496"/>
            <a:chExt cx="2016" cy="240"/>
          </a:xfrm>
        </p:grpSpPr>
        <p:sp>
          <p:nvSpPr>
            <p:cNvPr id="16493" name="Rectangle 7"/>
            <p:cNvSpPr>
              <a:spLocks noChangeArrowheads="1"/>
            </p:cNvSpPr>
            <p:nvPr/>
          </p:nvSpPr>
          <p:spPr bwMode="auto">
            <a:xfrm>
              <a:off x="528" y="2496"/>
              <a:ext cx="2016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CCFF33"/>
                </a:buClr>
                <a:buSzPct val="7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6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CC"/>
                </a:buClr>
                <a:buSzPct val="65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16494" name="Line 8"/>
            <p:cNvSpPr>
              <a:spLocks noChangeShapeType="1"/>
            </p:cNvSpPr>
            <p:nvPr/>
          </p:nvSpPr>
          <p:spPr bwMode="auto">
            <a:xfrm>
              <a:off x="1680" y="2496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495" name="Line 9"/>
            <p:cNvSpPr>
              <a:spLocks noChangeShapeType="1"/>
            </p:cNvSpPr>
            <p:nvPr/>
          </p:nvSpPr>
          <p:spPr bwMode="auto">
            <a:xfrm>
              <a:off x="1104" y="2496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496" name="Line 10"/>
            <p:cNvSpPr>
              <a:spLocks noChangeShapeType="1"/>
            </p:cNvSpPr>
            <p:nvPr/>
          </p:nvSpPr>
          <p:spPr bwMode="auto">
            <a:xfrm>
              <a:off x="816" y="2496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497" name="Line 11"/>
            <p:cNvSpPr>
              <a:spLocks noChangeShapeType="1"/>
            </p:cNvSpPr>
            <p:nvPr/>
          </p:nvSpPr>
          <p:spPr bwMode="auto">
            <a:xfrm>
              <a:off x="1392" y="2496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498" name="Line 12"/>
            <p:cNvSpPr>
              <a:spLocks noChangeShapeType="1"/>
            </p:cNvSpPr>
            <p:nvPr/>
          </p:nvSpPr>
          <p:spPr bwMode="auto">
            <a:xfrm>
              <a:off x="2256" y="2496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499" name="Line 13"/>
            <p:cNvSpPr>
              <a:spLocks noChangeShapeType="1"/>
            </p:cNvSpPr>
            <p:nvPr/>
          </p:nvSpPr>
          <p:spPr bwMode="auto">
            <a:xfrm>
              <a:off x="1968" y="2496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500" name="Rectangle 98"/>
            <p:cNvSpPr>
              <a:spLocks noChangeArrowheads="1"/>
            </p:cNvSpPr>
            <p:nvPr/>
          </p:nvSpPr>
          <p:spPr bwMode="auto">
            <a:xfrm>
              <a:off x="672" y="2544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CCFF33"/>
                </a:buClr>
                <a:buSzPct val="7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6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CC"/>
                </a:buClr>
                <a:buSzPct val="65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b="1">
                  <a:solidFill>
                    <a:srgbClr val="FF0000"/>
                  </a:solidFill>
                </a:rPr>
                <a:t>9</a:t>
              </a:r>
            </a:p>
          </p:txBody>
        </p:sp>
        <p:sp>
          <p:nvSpPr>
            <p:cNvPr id="16501" name="Rectangle 99"/>
            <p:cNvSpPr>
              <a:spLocks noChangeArrowheads="1"/>
            </p:cNvSpPr>
            <p:nvPr/>
          </p:nvSpPr>
          <p:spPr bwMode="auto">
            <a:xfrm>
              <a:off x="912" y="2544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CCFF33"/>
                </a:buClr>
                <a:buSzPct val="7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6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CC"/>
                </a:buClr>
                <a:buSzPct val="65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b="1">
                  <a:solidFill>
                    <a:srgbClr val="0000CC"/>
                  </a:solidFill>
                </a:rPr>
                <a:t>5</a:t>
              </a:r>
            </a:p>
          </p:txBody>
        </p:sp>
        <p:sp>
          <p:nvSpPr>
            <p:cNvPr id="16502" name="Rectangle 100"/>
            <p:cNvSpPr>
              <a:spLocks noChangeArrowheads="1"/>
            </p:cNvSpPr>
            <p:nvPr/>
          </p:nvSpPr>
          <p:spPr bwMode="auto">
            <a:xfrm>
              <a:off x="1200" y="2544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CCFF33"/>
                </a:buClr>
                <a:buSzPct val="7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6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CC"/>
                </a:buClr>
                <a:buSzPct val="65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b="1">
                  <a:solidFill>
                    <a:srgbClr val="0000CC"/>
                  </a:solidFill>
                </a:rPr>
                <a:t>7</a:t>
              </a:r>
            </a:p>
          </p:txBody>
        </p:sp>
        <p:sp>
          <p:nvSpPr>
            <p:cNvPr id="16503" name="Rectangle 101"/>
            <p:cNvSpPr>
              <a:spLocks noChangeArrowheads="1"/>
            </p:cNvSpPr>
            <p:nvPr/>
          </p:nvSpPr>
          <p:spPr bwMode="auto">
            <a:xfrm>
              <a:off x="1488" y="2544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CCFF33"/>
                </a:buClr>
                <a:buSzPct val="7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6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CC"/>
                </a:buClr>
                <a:buSzPct val="65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b="1">
                  <a:solidFill>
                    <a:srgbClr val="008000"/>
                  </a:solidFill>
                </a:rPr>
                <a:t>1</a:t>
              </a:r>
            </a:p>
          </p:txBody>
        </p:sp>
        <p:sp>
          <p:nvSpPr>
            <p:cNvPr id="16504" name="Rectangle 103"/>
            <p:cNvSpPr>
              <a:spLocks noChangeArrowheads="1"/>
            </p:cNvSpPr>
            <p:nvPr/>
          </p:nvSpPr>
          <p:spPr bwMode="auto">
            <a:xfrm>
              <a:off x="1776" y="2544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CCFF33"/>
                </a:buClr>
                <a:buSzPct val="7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6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CC"/>
                </a:buClr>
                <a:buSzPct val="65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b="1">
                  <a:solidFill>
                    <a:srgbClr val="008000"/>
                  </a:solidFill>
                </a:rPr>
                <a:t>4</a:t>
              </a:r>
            </a:p>
          </p:txBody>
        </p:sp>
        <p:sp>
          <p:nvSpPr>
            <p:cNvPr id="16505" name="Rectangle 104"/>
            <p:cNvSpPr>
              <a:spLocks noChangeArrowheads="1"/>
            </p:cNvSpPr>
            <p:nvPr/>
          </p:nvSpPr>
          <p:spPr bwMode="auto">
            <a:xfrm>
              <a:off x="2064" y="2544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CCFF33"/>
                </a:buClr>
                <a:buSzPct val="7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6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CC"/>
                </a:buClr>
                <a:buSzPct val="65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b="1">
                  <a:solidFill>
                    <a:srgbClr val="008000"/>
                  </a:solidFill>
                </a:rPr>
                <a:t>3</a:t>
              </a:r>
            </a:p>
          </p:txBody>
        </p:sp>
        <p:sp>
          <p:nvSpPr>
            <p:cNvPr id="16506" name="Rectangle 105"/>
            <p:cNvSpPr>
              <a:spLocks noChangeArrowheads="1"/>
            </p:cNvSpPr>
            <p:nvPr/>
          </p:nvSpPr>
          <p:spPr bwMode="auto">
            <a:xfrm>
              <a:off x="2352" y="2544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CCFF33"/>
                </a:buClr>
                <a:buSzPct val="7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6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CC"/>
                </a:buClr>
                <a:buSzPct val="65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b="1">
                  <a:solidFill>
                    <a:srgbClr val="008000"/>
                  </a:solidFill>
                </a:rPr>
                <a:t>6</a:t>
              </a:r>
            </a:p>
          </p:txBody>
        </p:sp>
      </p:grpSp>
      <p:sp>
        <p:nvSpPr>
          <p:cNvPr id="16473" name="Rectangle 108"/>
          <p:cNvSpPr>
            <a:spLocks noChangeArrowheads="1"/>
          </p:cNvSpPr>
          <p:nvPr/>
        </p:nvSpPr>
        <p:spPr bwMode="auto">
          <a:xfrm>
            <a:off x="4038600" y="5334000"/>
            <a:ext cx="4572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6474" name="Line 109"/>
          <p:cNvSpPr>
            <a:spLocks noChangeShapeType="1"/>
          </p:cNvSpPr>
          <p:nvPr/>
        </p:nvSpPr>
        <p:spPr bwMode="auto">
          <a:xfrm>
            <a:off x="5867400" y="53340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475" name="Line 110"/>
          <p:cNvSpPr>
            <a:spLocks noChangeShapeType="1"/>
          </p:cNvSpPr>
          <p:nvPr/>
        </p:nvSpPr>
        <p:spPr bwMode="auto">
          <a:xfrm>
            <a:off x="4953000" y="53340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476" name="Line 111"/>
          <p:cNvSpPr>
            <a:spLocks noChangeShapeType="1"/>
          </p:cNvSpPr>
          <p:nvPr/>
        </p:nvSpPr>
        <p:spPr bwMode="auto">
          <a:xfrm>
            <a:off x="4495800" y="53340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477" name="Line 112"/>
          <p:cNvSpPr>
            <a:spLocks noChangeShapeType="1"/>
          </p:cNvSpPr>
          <p:nvPr/>
        </p:nvSpPr>
        <p:spPr bwMode="auto">
          <a:xfrm>
            <a:off x="5410200" y="53340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478" name="Line 113"/>
          <p:cNvSpPr>
            <a:spLocks noChangeShapeType="1"/>
          </p:cNvSpPr>
          <p:nvPr/>
        </p:nvSpPr>
        <p:spPr bwMode="auto">
          <a:xfrm>
            <a:off x="6781800" y="53340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479" name="Line 114"/>
          <p:cNvSpPr>
            <a:spLocks noChangeShapeType="1"/>
          </p:cNvSpPr>
          <p:nvPr/>
        </p:nvSpPr>
        <p:spPr bwMode="auto">
          <a:xfrm>
            <a:off x="6324600" y="53340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480" name="Rectangle 115"/>
          <p:cNvSpPr>
            <a:spLocks noChangeArrowheads="1"/>
          </p:cNvSpPr>
          <p:nvPr/>
        </p:nvSpPr>
        <p:spPr bwMode="auto">
          <a:xfrm>
            <a:off x="4191000" y="5410200"/>
            <a:ext cx="228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FF0000"/>
                </a:solidFill>
              </a:rPr>
              <a:t>50</a:t>
            </a:r>
          </a:p>
        </p:txBody>
      </p:sp>
      <p:sp>
        <p:nvSpPr>
          <p:cNvPr id="16481" name="Rectangle 116"/>
          <p:cNvSpPr>
            <a:spLocks noChangeArrowheads="1"/>
          </p:cNvSpPr>
          <p:nvPr/>
        </p:nvSpPr>
        <p:spPr bwMode="auto">
          <a:xfrm>
            <a:off x="4648200" y="5410200"/>
            <a:ext cx="228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0000CC"/>
                </a:solidFill>
              </a:rPr>
              <a:t>24</a:t>
            </a:r>
          </a:p>
        </p:txBody>
      </p:sp>
      <p:sp>
        <p:nvSpPr>
          <p:cNvPr id="16482" name="Rectangle 117"/>
          <p:cNvSpPr>
            <a:spLocks noChangeArrowheads="1"/>
          </p:cNvSpPr>
          <p:nvPr/>
        </p:nvSpPr>
        <p:spPr bwMode="auto">
          <a:xfrm>
            <a:off x="5105400" y="5410200"/>
            <a:ext cx="228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0000CC"/>
                </a:solidFill>
              </a:rPr>
              <a:t>30</a:t>
            </a:r>
          </a:p>
        </p:txBody>
      </p:sp>
      <p:sp>
        <p:nvSpPr>
          <p:cNvPr id="16483" name="Rectangle 118"/>
          <p:cNvSpPr>
            <a:spLocks noChangeArrowheads="1"/>
          </p:cNvSpPr>
          <p:nvPr/>
        </p:nvSpPr>
        <p:spPr bwMode="auto">
          <a:xfrm>
            <a:off x="5562600" y="5410200"/>
            <a:ext cx="228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008000"/>
                </a:solidFill>
              </a:rPr>
              <a:t>20</a:t>
            </a:r>
          </a:p>
        </p:txBody>
      </p:sp>
      <p:sp>
        <p:nvSpPr>
          <p:cNvPr id="16484" name="Rectangle 119"/>
          <p:cNvSpPr>
            <a:spLocks noChangeArrowheads="1"/>
          </p:cNvSpPr>
          <p:nvPr/>
        </p:nvSpPr>
        <p:spPr bwMode="auto">
          <a:xfrm>
            <a:off x="6019800" y="5410200"/>
            <a:ext cx="228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008000"/>
                </a:solidFill>
              </a:rPr>
              <a:t>21</a:t>
            </a:r>
          </a:p>
        </p:txBody>
      </p:sp>
      <p:sp>
        <p:nvSpPr>
          <p:cNvPr id="16485" name="Rectangle 120"/>
          <p:cNvSpPr>
            <a:spLocks noChangeArrowheads="1"/>
          </p:cNvSpPr>
          <p:nvPr/>
        </p:nvSpPr>
        <p:spPr bwMode="auto">
          <a:xfrm>
            <a:off x="6477000" y="5410200"/>
            <a:ext cx="228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008000"/>
                </a:solidFill>
              </a:rPr>
              <a:t>18</a:t>
            </a:r>
          </a:p>
        </p:txBody>
      </p:sp>
      <p:sp>
        <p:nvSpPr>
          <p:cNvPr id="16486" name="Rectangle 121"/>
          <p:cNvSpPr>
            <a:spLocks noChangeArrowheads="1"/>
          </p:cNvSpPr>
          <p:nvPr/>
        </p:nvSpPr>
        <p:spPr bwMode="auto">
          <a:xfrm>
            <a:off x="6934200" y="5410200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008000"/>
                </a:solidFill>
              </a:rPr>
              <a:t>3</a:t>
            </a:r>
          </a:p>
        </p:txBody>
      </p:sp>
      <p:sp>
        <p:nvSpPr>
          <p:cNvPr id="16487" name="Line 122"/>
          <p:cNvSpPr>
            <a:spLocks noChangeShapeType="1"/>
          </p:cNvSpPr>
          <p:nvPr/>
        </p:nvSpPr>
        <p:spPr bwMode="auto">
          <a:xfrm>
            <a:off x="7239000" y="53340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488" name="Line 123"/>
          <p:cNvSpPr>
            <a:spLocks noChangeShapeType="1"/>
          </p:cNvSpPr>
          <p:nvPr/>
        </p:nvSpPr>
        <p:spPr bwMode="auto">
          <a:xfrm>
            <a:off x="7696200" y="53340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489" name="Line 124"/>
          <p:cNvSpPr>
            <a:spLocks noChangeShapeType="1"/>
          </p:cNvSpPr>
          <p:nvPr/>
        </p:nvSpPr>
        <p:spPr bwMode="auto">
          <a:xfrm>
            <a:off x="8153400" y="53340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490" name="Rectangle 125"/>
          <p:cNvSpPr>
            <a:spLocks noChangeArrowheads="1"/>
          </p:cNvSpPr>
          <p:nvPr/>
        </p:nvSpPr>
        <p:spPr bwMode="auto">
          <a:xfrm>
            <a:off x="8305800" y="5410200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990099"/>
                </a:solidFill>
              </a:rPr>
              <a:t>6</a:t>
            </a:r>
          </a:p>
        </p:txBody>
      </p:sp>
      <p:sp>
        <p:nvSpPr>
          <p:cNvPr id="16491" name="Rectangle 126"/>
          <p:cNvSpPr>
            <a:spLocks noChangeArrowheads="1"/>
          </p:cNvSpPr>
          <p:nvPr/>
        </p:nvSpPr>
        <p:spPr bwMode="auto">
          <a:xfrm>
            <a:off x="7848600" y="5410200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990099"/>
                </a:solidFill>
              </a:rPr>
              <a:t>5</a:t>
            </a:r>
          </a:p>
        </p:txBody>
      </p:sp>
      <p:sp>
        <p:nvSpPr>
          <p:cNvPr id="16492" name="Rectangle 127"/>
          <p:cNvSpPr>
            <a:spLocks noChangeArrowheads="1"/>
          </p:cNvSpPr>
          <p:nvPr/>
        </p:nvSpPr>
        <p:spPr bwMode="auto">
          <a:xfrm>
            <a:off x="7391400" y="5410200"/>
            <a:ext cx="228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990099"/>
                </a:solidFill>
              </a:rPr>
              <a:t>12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Looking for the Children Quickly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8613" y="1752600"/>
            <a:ext cx="8208962" cy="5105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>
                <a:solidFill>
                  <a:srgbClr val="0000CC"/>
                </a:solidFill>
              </a:rPr>
              <a:t>Starting from 1, not </a:t>
            </a:r>
            <a:r>
              <a:rPr lang="en-US" altLang="zh-CN" sz="2400" i="1">
                <a:solidFill>
                  <a:srgbClr val="0000CC"/>
                </a:solidFill>
              </a:rPr>
              <a:t>zero</a:t>
            </a:r>
            <a:r>
              <a:rPr lang="en-US" altLang="zh-CN" sz="2400">
                <a:solidFill>
                  <a:srgbClr val="0000CC"/>
                </a:solidFill>
              </a:rPr>
              <a:t>,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>
                <a:solidFill>
                  <a:srgbClr val="0000CC"/>
                </a:solidFill>
              </a:rPr>
              <a:t>then the </a:t>
            </a:r>
            <a:r>
              <a:rPr lang="en-US" altLang="zh-CN" sz="2400" i="1">
                <a:solidFill>
                  <a:srgbClr val="0000CC"/>
                </a:solidFill>
              </a:rPr>
              <a:t>j </a:t>
            </a:r>
            <a:r>
              <a:rPr lang="en-US" altLang="zh-CN" sz="2400">
                <a:solidFill>
                  <a:srgbClr val="0000CC"/>
                </a:solidFill>
              </a:rPr>
              <a:t>th level has 2</a:t>
            </a:r>
            <a:r>
              <a:rPr lang="en-US" altLang="zh-CN" sz="2400" baseline="30000">
                <a:solidFill>
                  <a:srgbClr val="0000CC"/>
                </a:solidFill>
              </a:rPr>
              <a:t>j-1</a:t>
            </a:r>
            <a:r>
              <a:rPr lang="en-US" altLang="zh-CN" sz="2400">
                <a:solidFill>
                  <a:srgbClr val="0000CC"/>
                </a:solidFill>
              </a:rPr>
              <a:t>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>
                <a:solidFill>
                  <a:srgbClr val="0000CC"/>
                </a:solidFill>
              </a:rPr>
              <a:t>elements. and there are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>
                <a:solidFill>
                  <a:srgbClr val="0000CC"/>
                </a:solidFill>
              </a:rPr>
              <a:t>2</a:t>
            </a:r>
            <a:r>
              <a:rPr lang="en-US" altLang="zh-CN" sz="2400" baseline="30000">
                <a:solidFill>
                  <a:srgbClr val="0000CC"/>
                </a:solidFill>
              </a:rPr>
              <a:t>j-1</a:t>
            </a:r>
            <a:r>
              <a:rPr lang="en-US" altLang="zh-CN" sz="2400">
                <a:solidFill>
                  <a:srgbClr val="0000CC"/>
                </a:solidFill>
              </a:rPr>
              <a:t>-1 elements in the proceeding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i="1">
                <a:solidFill>
                  <a:srgbClr val="0000CC"/>
                </a:solidFill>
              </a:rPr>
              <a:t>i</a:t>
            </a:r>
            <a:r>
              <a:rPr lang="en-US" altLang="zh-CN" sz="2400">
                <a:solidFill>
                  <a:srgbClr val="0000CC"/>
                </a:solidFill>
              </a:rPr>
              <a:t>-1 levels altogether.</a:t>
            </a:r>
            <a:endParaRPr lang="en-US" altLang="zh-CN" sz="2400" i="1">
              <a:solidFill>
                <a:srgbClr val="0000CC"/>
              </a:solidFill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400" b="1">
              <a:solidFill>
                <a:srgbClr val="FF6600"/>
              </a:solidFill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b="1">
                <a:solidFill>
                  <a:srgbClr val="FF6600"/>
                </a:solidFill>
              </a:rPr>
              <a:t>So, </a:t>
            </a:r>
            <a:r>
              <a:rPr lang="en-US" altLang="zh-CN" sz="2400"/>
              <a:t>If E[i] is the </a:t>
            </a:r>
            <a:r>
              <a:rPr lang="en-US" altLang="zh-CN" sz="2400" i="1"/>
              <a:t>k</a:t>
            </a:r>
            <a:r>
              <a:rPr lang="en-US" altLang="zh-CN" sz="2400"/>
              <a:t>th element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/>
              <a:t>      at level </a:t>
            </a:r>
            <a:r>
              <a:rPr lang="en-US" altLang="zh-CN" sz="2400" i="1"/>
              <a:t>j</a:t>
            </a:r>
            <a:r>
              <a:rPr lang="en-US" altLang="zh-CN" sz="2400"/>
              <a:t>, then i=(2</a:t>
            </a:r>
            <a:r>
              <a:rPr lang="en-US" altLang="zh-CN" sz="2400" baseline="30000"/>
              <a:t>j-1</a:t>
            </a:r>
            <a:r>
              <a:rPr lang="en-US" altLang="zh-CN" sz="2400"/>
              <a:t>-1)+k,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/>
              <a:t>      and the index of its left child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/>
              <a:t>      (if existing) is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/>
              <a:t>          </a:t>
            </a:r>
            <a:r>
              <a:rPr lang="en-US" altLang="zh-CN" sz="2400">
                <a:solidFill>
                  <a:srgbClr val="FF6600"/>
                </a:solidFill>
              </a:rPr>
              <a:t>i+(2</a:t>
            </a:r>
            <a:r>
              <a:rPr lang="en-US" altLang="zh-CN" sz="2400" baseline="30000">
                <a:solidFill>
                  <a:srgbClr val="FF6600"/>
                </a:solidFill>
              </a:rPr>
              <a:t>j-1</a:t>
            </a:r>
            <a:r>
              <a:rPr lang="en-US" altLang="zh-CN" sz="2400">
                <a:solidFill>
                  <a:srgbClr val="FF6600"/>
                </a:solidFill>
              </a:rPr>
              <a:t>-k)+2(k-1)+1=2i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/>
              <a:t>          </a:t>
            </a:r>
            <a:endParaRPr lang="en-US" altLang="zh-CN" sz="2400">
              <a:solidFill>
                <a:srgbClr val="0000CC"/>
              </a:solidFill>
            </a:endParaRPr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114925" y="1941513"/>
            <a:ext cx="4029075" cy="41148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zh-CN" altLang="en-US" sz="2800" dirty="0"/>
              <a:t> </a:t>
            </a:r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914400" y="876300"/>
            <a:ext cx="1317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rgbClr val="000000"/>
                </a:solidFill>
              </a:rPr>
              <a:t> </a:t>
            </a:r>
            <a:endParaRPr lang="zh-CN" altLang="en-US" sz="2400"/>
          </a:p>
        </p:txBody>
      </p:sp>
      <p:sp>
        <p:nvSpPr>
          <p:cNvPr id="17414" name="Oval 40"/>
          <p:cNvSpPr>
            <a:spLocks noChangeArrowheads="1"/>
          </p:cNvSpPr>
          <p:nvPr/>
        </p:nvSpPr>
        <p:spPr bwMode="auto">
          <a:xfrm>
            <a:off x="4583113" y="4151313"/>
            <a:ext cx="265112" cy="2667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7415" name="Oval 41"/>
          <p:cNvSpPr>
            <a:spLocks noChangeArrowheads="1"/>
          </p:cNvSpPr>
          <p:nvPr/>
        </p:nvSpPr>
        <p:spPr bwMode="auto">
          <a:xfrm>
            <a:off x="5257800" y="4151313"/>
            <a:ext cx="266700" cy="2667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7416" name="Oval 42"/>
          <p:cNvSpPr>
            <a:spLocks noChangeArrowheads="1"/>
          </p:cNvSpPr>
          <p:nvPr/>
        </p:nvSpPr>
        <p:spPr bwMode="auto">
          <a:xfrm>
            <a:off x="5934075" y="4151313"/>
            <a:ext cx="266700" cy="2667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7417" name="Line 43"/>
          <p:cNvSpPr>
            <a:spLocks noChangeShapeType="1"/>
          </p:cNvSpPr>
          <p:nvPr/>
        </p:nvSpPr>
        <p:spPr bwMode="auto">
          <a:xfrm flipH="1">
            <a:off x="4749800" y="3522663"/>
            <a:ext cx="236538" cy="64293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18" name="Line 44"/>
          <p:cNvSpPr>
            <a:spLocks noChangeShapeType="1"/>
          </p:cNvSpPr>
          <p:nvPr/>
        </p:nvSpPr>
        <p:spPr bwMode="auto">
          <a:xfrm>
            <a:off x="5140325" y="3509963"/>
            <a:ext cx="225425" cy="65563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19" name="Line 45"/>
          <p:cNvSpPr>
            <a:spLocks noChangeShapeType="1"/>
          </p:cNvSpPr>
          <p:nvPr/>
        </p:nvSpPr>
        <p:spPr bwMode="auto">
          <a:xfrm flipH="1">
            <a:off x="6092825" y="3522663"/>
            <a:ext cx="211138" cy="64293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20" name="Rectangle 46"/>
          <p:cNvSpPr>
            <a:spLocks noChangeArrowheads="1"/>
          </p:cNvSpPr>
          <p:nvPr/>
        </p:nvSpPr>
        <p:spPr bwMode="auto">
          <a:xfrm>
            <a:off x="4456113" y="4068763"/>
            <a:ext cx="5619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7421" name="Rectangle 47"/>
          <p:cNvSpPr>
            <a:spLocks noChangeArrowheads="1"/>
          </p:cNvSpPr>
          <p:nvPr/>
        </p:nvSpPr>
        <p:spPr bwMode="auto">
          <a:xfrm>
            <a:off x="4589463" y="4156075"/>
            <a:ext cx="228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990099"/>
                </a:solidFill>
              </a:rPr>
              <a:t>12</a:t>
            </a:r>
          </a:p>
        </p:txBody>
      </p:sp>
      <p:sp>
        <p:nvSpPr>
          <p:cNvPr id="17422" name="Rectangle 48"/>
          <p:cNvSpPr>
            <a:spLocks noChangeArrowheads="1"/>
          </p:cNvSpPr>
          <p:nvPr/>
        </p:nvSpPr>
        <p:spPr bwMode="auto">
          <a:xfrm>
            <a:off x="4813300" y="4156075"/>
            <a:ext cx="150813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rgbClr val="000000"/>
                </a:solidFill>
              </a:rPr>
              <a:t> </a:t>
            </a:r>
            <a:endParaRPr lang="zh-CN" altLang="en-US" sz="2400"/>
          </a:p>
        </p:txBody>
      </p:sp>
      <p:sp>
        <p:nvSpPr>
          <p:cNvPr id="17423" name="Rectangle 49"/>
          <p:cNvSpPr>
            <a:spLocks noChangeArrowheads="1"/>
          </p:cNvSpPr>
          <p:nvPr/>
        </p:nvSpPr>
        <p:spPr bwMode="auto">
          <a:xfrm>
            <a:off x="5213350" y="4081463"/>
            <a:ext cx="4222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7424" name="Rectangle 50"/>
          <p:cNvSpPr>
            <a:spLocks noChangeArrowheads="1"/>
          </p:cNvSpPr>
          <p:nvPr/>
        </p:nvSpPr>
        <p:spPr bwMode="auto">
          <a:xfrm>
            <a:off x="5346700" y="4168775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990099"/>
                </a:solidFill>
              </a:rPr>
              <a:t>5</a:t>
            </a:r>
          </a:p>
        </p:txBody>
      </p:sp>
      <p:sp>
        <p:nvSpPr>
          <p:cNvPr id="17425" name="Rectangle 51"/>
          <p:cNvSpPr>
            <a:spLocks noChangeArrowheads="1"/>
          </p:cNvSpPr>
          <p:nvPr/>
        </p:nvSpPr>
        <p:spPr bwMode="auto">
          <a:xfrm>
            <a:off x="5459413" y="4168775"/>
            <a:ext cx="150812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rgbClr val="000000"/>
                </a:solidFill>
              </a:rPr>
              <a:t> </a:t>
            </a:r>
            <a:endParaRPr lang="zh-CN" altLang="en-US" sz="2400"/>
          </a:p>
        </p:txBody>
      </p:sp>
      <p:sp>
        <p:nvSpPr>
          <p:cNvPr id="17426" name="Oval 52"/>
          <p:cNvSpPr>
            <a:spLocks noChangeArrowheads="1"/>
          </p:cNvSpPr>
          <p:nvPr/>
        </p:nvSpPr>
        <p:spPr bwMode="auto">
          <a:xfrm>
            <a:off x="5562600" y="2446338"/>
            <a:ext cx="266700" cy="2667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7427" name="Oval 53"/>
          <p:cNvSpPr>
            <a:spLocks noChangeArrowheads="1"/>
          </p:cNvSpPr>
          <p:nvPr/>
        </p:nvSpPr>
        <p:spPr bwMode="auto">
          <a:xfrm>
            <a:off x="4916488" y="3271838"/>
            <a:ext cx="266700" cy="265112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7428" name="Oval 54"/>
          <p:cNvSpPr>
            <a:spLocks noChangeArrowheads="1"/>
          </p:cNvSpPr>
          <p:nvPr/>
        </p:nvSpPr>
        <p:spPr bwMode="auto">
          <a:xfrm>
            <a:off x="6234113" y="3271838"/>
            <a:ext cx="266700" cy="265112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7429" name="Line 55"/>
          <p:cNvSpPr>
            <a:spLocks noChangeShapeType="1"/>
          </p:cNvSpPr>
          <p:nvPr/>
        </p:nvSpPr>
        <p:spPr bwMode="auto">
          <a:xfrm flipH="1">
            <a:off x="5140325" y="2697163"/>
            <a:ext cx="477838" cy="60166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30" name="Line 56"/>
          <p:cNvSpPr>
            <a:spLocks noChangeShapeType="1"/>
          </p:cNvSpPr>
          <p:nvPr/>
        </p:nvSpPr>
        <p:spPr bwMode="auto">
          <a:xfrm>
            <a:off x="5786438" y="2670175"/>
            <a:ext cx="503237" cy="6286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31" name="Rectangle 57"/>
          <p:cNvSpPr>
            <a:spLocks noChangeArrowheads="1"/>
          </p:cNvSpPr>
          <p:nvPr/>
        </p:nvSpPr>
        <p:spPr bwMode="auto">
          <a:xfrm>
            <a:off x="5449888" y="2362200"/>
            <a:ext cx="5461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7432" name="Rectangle 58"/>
          <p:cNvSpPr>
            <a:spLocks noChangeArrowheads="1"/>
          </p:cNvSpPr>
          <p:nvPr/>
        </p:nvSpPr>
        <p:spPr bwMode="auto">
          <a:xfrm>
            <a:off x="5584825" y="2449513"/>
            <a:ext cx="228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0000CC"/>
                </a:solidFill>
              </a:rPr>
              <a:t>24</a:t>
            </a:r>
          </a:p>
        </p:txBody>
      </p:sp>
      <p:sp>
        <p:nvSpPr>
          <p:cNvPr id="17433" name="Rectangle 59"/>
          <p:cNvSpPr>
            <a:spLocks noChangeArrowheads="1"/>
          </p:cNvSpPr>
          <p:nvPr/>
        </p:nvSpPr>
        <p:spPr bwMode="auto">
          <a:xfrm>
            <a:off x="5808663" y="2449513"/>
            <a:ext cx="150812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rgbClr val="000000"/>
                </a:solidFill>
              </a:rPr>
              <a:t> </a:t>
            </a:r>
            <a:endParaRPr lang="zh-CN" altLang="en-US" sz="2400"/>
          </a:p>
        </p:txBody>
      </p:sp>
      <p:sp>
        <p:nvSpPr>
          <p:cNvPr id="17434" name="Rectangle 60"/>
          <p:cNvSpPr>
            <a:spLocks noChangeArrowheads="1"/>
          </p:cNvSpPr>
          <p:nvPr/>
        </p:nvSpPr>
        <p:spPr bwMode="auto">
          <a:xfrm>
            <a:off x="4806950" y="3187700"/>
            <a:ext cx="5476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7435" name="Rectangle 61"/>
          <p:cNvSpPr>
            <a:spLocks noChangeArrowheads="1"/>
          </p:cNvSpPr>
          <p:nvPr/>
        </p:nvSpPr>
        <p:spPr bwMode="auto">
          <a:xfrm>
            <a:off x="4938713" y="3275013"/>
            <a:ext cx="228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008000"/>
                </a:solidFill>
              </a:rPr>
              <a:t>20</a:t>
            </a:r>
          </a:p>
        </p:txBody>
      </p:sp>
      <p:sp>
        <p:nvSpPr>
          <p:cNvPr id="17436" name="Rectangle 62"/>
          <p:cNvSpPr>
            <a:spLocks noChangeArrowheads="1"/>
          </p:cNvSpPr>
          <p:nvPr/>
        </p:nvSpPr>
        <p:spPr bwMode="auto">
          <a:xfrm>
            <a:off x="5164138" y="3275013"/>
            <a:ext cx="150812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rgbClr val="000000"/>
                </a:solidFill>
              </a:rPr>
              <a:t> </a:t>
            </a:r>
            <a:endParaRPr lang="zh-CN" altLang="en-US" sz="2400"/>
          </a:p>
        </p:txBody>
      </p:sp>
      <p:sp>
        <p:nvSpPr>
          <p:cNvPr id="17437" name="Rectangle 63"/>
          <p:cNvSpPr>
            <a:spLocks noChangeArrowheads="1"/>
          </p:cNvSpPr>
          <p:nvPr/>
        </p:nvSpPr>
        <p:spPr bwMode="auto">
          <a:xfrm>
            <a:off x="6096000" y="3200400"/>
            <a:ext cx="5492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7438" name="Rectangle 64"/>
          <p:cNvSpPr>
            <a:spLocks noChangeArrowheads="1"/>
          </p:cNvSpPr>
          <p:nvPr/>
        </p:nvSpPr>
        <p:spPr bwMode="auto">
          <a:xfrm>
            <a:off x="6259513" y="3275013"/>
            <a:ext cx="228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008000"/>
                </a:solidFill>
              </a:rPr>
              <a:t>21</a:t>
            </a:r>
          </a:p>
        </p:txBody>
      </p:sp>
      <p:sp>
        <p:nvSpPr>
          <p:cNvPr id="17439" name="Rectangle 65"/>
          <p:cNvSpPr>
            <a:spLocks noChangeArrowheads="1"/>
          </p:cNvSpPr>
          <p:nvPr/>
        </p:nvSpPr>
        <p:spPr bwMode="auto">
          <a:xfrm>
            <a:off x="6483350" y="3275013"/>
            <a:ext cx="150813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rgbClr val="000000"/>
                </a:solidFill>
              </a:rPr>
              <a:t> </a:t>
            </a:r>
            <a:endParaRPr lang="zh-CN" altLang="en-US" sz="2400"/>
          </a:p>
        </p:txBody>
      </p:sp>
      <p:sp>
        <p:nvSpPr>
          <p:cNvPr id="17440" name="Rectangle 66"/>
          <p:cNvSpPr>
            <a:spLocks noChangeArrowheads="1"/>
          </p:cNvSpPr>
          <p:nvPr/>
        </p:nvSpPr>
        <p:spPr bwMode="auto">
          <a:xfrm>
            <a:off x="5884863" y="4054475"/>
            <a:ext cx="423862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7441" name="Rectangle 67"/>
          <p:cNvSpPr>
            <a:spLocks noChangeArrowheads="1"/>
          </p:cNvSpPr>
          <p:nvPr/>
        </p:nvSpPr>
        <p:spPr bwMode="auto">
          <a:xfrm>
            <a:off x="6019800" y="4141788"/>
            <a:ext cx="114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990099"/>
                </a:solidFill>
              </a:rPr>
              <a:t>6</a:t>
            </a:r>
          </a:p>
        </p:txBody>
      </p:sp>
      <p:sp>
        <p:nvSpPr>
          <p:cNvPr id="17442" name="Rectangle 68"/>
          <p:cNvSpPr>
            <a:spLocks noChangeArrowheads="1"/>
          </p:cNvSpPr>
          <p:nvPr/>
        </p:nvSpPr>
        <p:spPr bwMode="auto">
          <a:xfrm>
            <a:off x="6130925" y="4141788"/>
            <a:ext cx="150813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rgbClr val="000000"/>
                </a:solidFill>
              </a:rPr>
              <a:t> </a:t>
            </a:r>
            <a:endParaRPr lang="zh-CN" altLang="en-US" sz="2400"/>
          </a:p>
        </p:txBody>
      </p:sp>
      <p:sp>
        <p:nvSpPr>
          <p:cNvPr id="17443" name="Oval 69"/>
          <p:cNvSpPr>
            <a:spLocks noChangeArrowheads="1"/>
          </p:cNvSpPr>
          <p:nvPr/>
        </p:nvSpPr>
        <p:spPr bwMode="auto">
          <a:xfrm>
            <a:off x="7353300" y="2433638"/>
            <a:ext cx="266700" cy="263525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7444" name="Oval 70"/>
          <p:cNvSpPr>
            <a:spLocks noChangeArrowheads="1"/>
          </p:cNvSpPr>
          <p:nvPr/>
        </p:nvSpPr>
        <p:spPr bwMode="auto">
          <a:xfrm>
            <a:off x="6708775" y="3255963"/>
            <a:ext cx="266700" cy="2667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7445" name="Oval 71"/>
          <p:cNvSpPr>
            <a:spLocks noChangeArrowheads="1"/>
          </p:cNvSpPr>
          <p:nvPr/>
        </p:nvSpPr>
        <p:spPr bwMode="auto">
          <a:xfrm>
            <a:off x="8026400" y="3255963"/>
            <a:ext cx="266700" cy="2667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7446" name="Line 72"/>
          <p:cNvSpPr>
            <a:spLocks noChangeShapeType="1"/>
          </p:cNvSpPr>
          <p:nvPr/>
        </p:nvSpPr>
        <p:spPr bwMode="auto">
          <a:xfrm flipH="1">
            <a:off x="6932613" y="2684463"/>
            <a:ext cx="477837" cy="60166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47" name="Line 73"/>
          <p:cNvSpPr>
            <a:spLocks noChangeShapeType="1"/>
          </p:cNvSpPr>
          <p:nvPr/>
        </p:nvSpPr>
        <p:spPr bwMode="auto">
          <a:xfrm>
            <a:off x="7578725" y="2654300"/>
            <a:ext cx="503238" cy="6318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48" name="Rectangle 74"/>
          <p:cNvSpPr>
            <a:spLocks noChangeArrowheads="1"/>
          </p:cNvSpPr>
          <p:nvPr/>
        </p:nvSpPr>
        <p:spPr bwMode="auto">
          <a:xfrm>
            <a:off x="7242175" y="2347913"/>
            <a:ext cx="5461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7449" name="Rectangle 75"/>
          <p:cNvSpPr>
            <a:spLocks noChangeArrowheads="1"/>
          </p:cNvSpPr>
          <p:nvPr/>
        </p:nvSpPr>
        <p:spPr bwMode="auto">
          <a:xfrm>
            <a:off x="7377113" y="2435225"/>
            <a:ext cx="228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0000CC"/>
                </a:solidFill>
              </a:rPr>
              <a:t>30</a:t>
            </a:r>
          </a:p>
        </p:txBody>
      </p:sp>
      <p:sp>
        <p:nvSpPr>
          <p:cNvPr id="17450" name="Rectangle 76"/>
          <p:cNvSpPr>
            <a:spLocks noChangeArrowheads="1"/>
          </p:cNvSpPr>
          <p:nvPr/>
        </p:nvSpPr>
        <p:spPr bwMode="auto">
          <a:xfrm>
            <a:off x="7600950" y="2435225"/>
            <a:ext cx="150813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rgbClr val="000000"/>
                </a:solidFill>
              </a:rPr>
              <a:t> </a:t>
            </a:r>
            <a:endParaRPr lang="zh-CN" altLang="en-US" sz="2400"/>
          </a:p>
        </p:txBody>
      </p:sp>
      <p:sp>
        <p:nvSpPr>
          <p:cNvPr id="17451" name="Rectangle 77"/>
          <p:cNvSpPr>
            <a:spLocks noChangeArrowheads="1"/>
          </p:cNvSpPr>
          <p:nvPr/>
        </p:nvSpPr>
        <p:spPr bwMode="auto">
          <a:xfrm>
            <a:off x="6599238" y="3173413"/>
            <a:ext cx="5461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7452" name="Rectangle 78"/>
          <p:cNvSpPr>
            <a:spLocks noChangeArrowheads="1"/>
          </p:cNvSpPr>
          <p:nvPr/>
        </p:nvSpPr>
        <p:spPr bwMode="auto">
          <a:xfrm>
            <a:off x="6731000" y="3260725"/>
            <a:ext cx="228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008000"/>
                </a:solidFill>
              </a:rPr>
              <a:t>18</a:t>
            </a:r>
          </a:p>
        </p:txBody>
      </p:sp>
      <p:sp>
        <p:nvSpPr>
          <p:cNvPr id="17453" name="Rectangle 79"/>
          <p:cNvSpPr>
            <a:spLocks noChangeArrowheads="1"/>
          </p:cNvSpPr>
          <p:nvPr/>
        </p:nvSpPr>
        <p:spPr bwMode="auto">
          <a:xfrm>
            <a:off x="6954838" y="3260725"/>
            <a:ext cx="150812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rgbClr val="000000"/>
                </a:solidFill>
              </a:rPr>
              <a:t> </a:t>
            </a:r>
            <a:endParaRPr lang="zh-CN" altLang="en-US" sz="2400"/>
          </a:p>
        </p:txBody>
      </p:sp>
      <p:sp>
        <p:nvSpPr>
          <p:cNvPr id="17454" name="Rectangle 80"/>
          <p:cNvSpPr>
            <a:spLocks noChangeArrowheads="1"/>
          </p:cNvSpPr>
          <p:nvPr/>
        </p:nvSpPr>
        <p:spPr bwMode="auto">
          <a:xfrm>
            <a:off x="7972425" y="3173413"/>
            <a:ext cx="5492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7455" name="Rectangle 81"/>
          <p:cNvSpPr>
            <a:spLocks noChangeArrowheads="1"/>
          </p:cNvSpPr>
          <p:nvPr/>
        </p:nvSpPr>
        <p:spPr bwMode="auto">
          <a:xfrm>
            <a:off x="8107363" y="3260725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008000"/>
                </a:solidFill>
              </a:rPr>
              <a:t>3</a:t>
            </a:r>
          </a:p>
        </p:txBody>
      </p:sp>
      <p:sp>
        <p:nvSpPr>
          <p:cNvPr id="17456" name="Rectangle 82"/>
          <p:cNvSpPr>
            <a:spLocks noChangeArrowheads="1"/>
          </p:cNvSpPr>
          <p:nvPr/>
        </p:nvSpPr>
        <p:spPr bwMode="auto">
          <a:xfrm>
            <a:off x="8218488" y="3260725"/>
            <a:ext cx="150812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rgbClr val="000000"/>
                </a:solidFill>
              </a:rPr>
              <a:t> </a:t>
            </a:r>
            <a:endParaRPr lang="zh-CN" altLang="en-US" sz="2400"/>
          </a:p>
        </p:txBody>
      </p:sp>
      <p:sp>
        <p:nvSpPr>
          <p:cNvPr id="17457" name="Oval 83"/>
          <p:cNvSpPr>
            <a:spLocks noChangeArrowheads="1"/>
          </p:cNvSpPr>
          <p:nvPr/>
        </p:nvSpPr>
        <p:spPr bwMode="auto">
          <a:xfrm>
            <a:off x="6434138" y="1608138"/>
            <a:ext cx="265112" cy="265112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7458" name="Rectangle 84"/>
          <p:cNvSpPr>
            <a:spLocks noChangeArrowheads="1"/>
          </p:cNvSpPr>
          <p:nvPr/>
        </p:nvSpPr>
        <p:spPr bwMode="auto">
          <a:xfrm>
            <a:off x="6319838" y="1538288"/>
            <a:ext cx="504825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7459" name="Rectangle 85"/>
          <p:cNvSpPr>
            <a:spLocks noChangeArrowheads="1"/>
          </p:cNvSpPr>
          <p:nvPr/>
        </p:nvSpPr>
        <p:spPr bwMode="auto">
          <a:xfrm>
            <a:off x="6453188" y="1625600"/>
            <a:ext cx="228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FF0000"/>
                </a:solidFill>
              </a:rPr>
              <a:t>50</a:t>
            </a:r>
          </a:p>
        </p:txBody>
      </p:sp>
      <p:sp>
        <p:nvSpPr>
          <p:cNvPr id="17460" name="Rectangle 86"/>
          <p:cNvSpPr>
            <a:spLocks noChangeArrowheads="1"/>
          </p:cNvSpPr>
          <p:nvPr/>
        </p:nvSpPr>
        <p:spPr bwMode="auto">
          <a:xfrm>
            <a:off x="6677025" y="1625600"/>
            <a:ext cx="150813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rgbClr val="000000"/>
                </a:solidFill>
              </a:rPr>
              <a:t> </a:t>
            </a:r>
            <a:endParaRPr lang="zh-CN" altLang="en-US" sz="2400"/>
          </a:p>
        </p:txBody>
      </p:sp>
      <p:sp>
        <p:nvSpPr>
          <p:cNvPr id="17461" name="Line 87"/>
          <p:cNvSpPr>
            <a:spLocks noChangeShapeType="1"/>
          </p:cNvSpPr>
          <p:nvPr/>
        </p:nvSpPr>
        <p:spPr bwMode="auto">
          <a:xfrm flipH="1">
            <a:off x="5813425" y="1844675"/>
            <a:ext cx="658813" cy="6286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62" name="Line 88"/>
          <p:cNvSpPr>
            <a:spLocks noChangeShapeType="1"/>
          </p:cNvSpPr>
          <p:nvPr/>
        </p:nvSpPr>
        <p:spPr bwMode="auto">
          <a:xfrm>
            <a:off x="6681788" y="1801813"/>
            <a:ext cx="698500" cy="6715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63" name="Rectangle 104"/>
          <p:cNvSpPr>
            <a:spLocks noChangeArrowheads="1"/>
          </p:cNvSpPr>
          <p:nvPr/>
        </p:nvSpPr>
        <p:spPr bwMode="auto">
          <a:xfrm>
            <a:off x="4419600" y="4495800"/>
            <a:ext cx="4572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7464" name="Line 105"/>
          <p:cNvSpPr>
            <a:spLocks noChangeShapeType="1"/>
          </p:cNvSpPr>
          <p:nvPr/>
        </p:nvSpPr>
        <p:spPr bwMode="auto">
          <a:xfrm>
            <a:off x="6248400" y="44958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465" name="Line 106"/>
          <p:cNvSpPr>
            <a:spLocks noChangeShapeType="1"/>
          </p:cNvSpPr>
          <p:nvPr/>
        </p:nvSpPr>
        <p:spPr bwMode="auto">
          <a:xfrm>
            <a:off x="5334000" y="44958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466" name="Line 107"/>
          <p:cNvSpPr>
            <a:spLocks noChangeShapeType="1"/>
          </p:cNvSpPr>
          <p:nvPr/>
        </p:nvSpPr>
        <p:spPr bwMode="auto">
          <a:xfrm>
            <a:off x="4876800" y="44958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467" name="Line 108"/>
          <p:cNvSpPr>
            <a:spLocks noChangeShapeType="1"/>
          </p:cNvSpPr>
          <p:nvPr/>
        </p:nvSpPr>
        <p:spPr bwMode="auto">
          <a:xfrm>
            <a:off x="5791200" y="44958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468" name="Line 109"/>
          <p:cNvSpPr>
            <a:spLocks noChangeShapeType="1"/>
          </p:cNvSpPr>
          <p:nvPr/>
        </p:nvSpPr>
        <p:spPr bwMode="auto">
          <a:xfrm>
            <a:off x="7162800" y="44958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469" name="Line 110"/>
          <p:cNvSpPr>
            <a:spLocks noChangeShapeType="1"/>
          </p:cNvSpPr>
          <p:nvPr/>
        </p:nvSpPr>
        <p:spPr bwMode="auto">
          <a:xfrm>
            <a:off x="6705600" y="44958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470" name="Rectangle 111"/>
          <p:cNvSpPr>
            <a:spLocks noChangeArrowheads="1"/>
          </p:cNvSpPr>
          <p:nvPr/>
        </p:nvSpPr>
        <p:spPr bwMode="auto">
          <a:xfrm>
            <a:off x="4572000" y="4572000"/>
            <a:ext cx="228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FF0000"/>
                </a:solidFill>
              </a:rPr>
              <a:t>50</a:t>
            </a:r>
          </a:p>
        </p:txBody>
      </p:sp>
      <p:sp>
        <p:nvSpPr>
          <p:cNvPr id="17471" name="Rectangle 112"/>
          <p:cNvSpPr>
            <a:spLocks noChangeArrowheads="1"/>
          </p:cNvSpPr>
          <p:nvPr/>
        </p:nvSpPr>
        <p:spPr bwMode="auto">
          <a:xfrm>
            <a:off x="5029200" y="4572000"/>
            <a:ext cx="228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0000CC"/>
                </a:solidFill>
              </a:rPr>
              <a:t>24</a:t>
            </a:r>
          </a:p>
        </p:txBody>
      </p:sp>
      <p:sp>
        <p:nvSpPr>
          <p:cNvPr id="17472" name="Rectangle 113"/>
          <p:cNvSpPr>
            <a:spLocks noChangeArrowheads="1"/>
          </p:cNvSpPr>
          <p:nvPr/>
        </p:nvSpPr>
        <p:spPr bwMode="auto">
          <a:xfrm>
            <a:off x="5486400" y="4572000"/>
            <a:ext cx="228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0000CC"/>
                </a:solidFill>
              </a:rPr>
              <a:t>30</a:t>
            </a:r>
          </a:p>
        </p:txBody>
      </p:sp>
      <p:sp>
        <p:nvSpPr>
          <p:cNvPr id="17473" name="Rectangle 114"/>
          <p:cNvSpPr>
            <a:spLocks noChangeArrowheads="1"/>
          </p:cNvSpPr>
          <p:nvPr/>
        </p:nvSpPr>
        <p:spPr bwMode="auto">
          <a:xfrm>
            <a:off x="5943600" y="4572000"/>
            <a:ext cx="228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008000"/>
                </a:solidFill>
              </a:rPr>
              <a:t>20</a:t>
            </a:r>
          </a:p>
        </p:txBody>
      </p:sp>
      <p:sp>
        <p:nvSpPr>
          <p:cNvPr id="17474" name="Rectangle 115"/>
          <p:cNvSpPr>
            <a:spLocks noChangeArrowheads="1"/>
          </p:cNvSpPr>
          <p:nvPr/>
        </p:nvSpPr>
        <p:spPr bwMode="auto">
          <a:xfrm>
            <a:off x="6400800" y="4572000"/>
            <a:ext cx="228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008000"/>
                </a:solidFill>
              </a:rPr>
              <a:t>21</a:t>
            </a:r>
          </a:p>
        </p:txBody>
      </p:sp>
      <p:sp>
        <p:nvSpPr>
          <p:cNvPr id="17475" name="Rectangle 116"/>
          <p:cNvSpPr>
            <a:spLocks noChangeArrowheads="1"/>
          </p:cNvSpPr>
          <p:nvPr/>
        </p:nvSpPr>
        <p:spPr bwMode="auto">
          <a:xfrm>
            <a:off x="6858000" y="4572000"/>
            <a:ext cx="228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008000"/>
                </a:solidFill>
              </a:rPr>
              <a:t>18</a:t>
            </a:r>
          </a:p>
        </p:txBody>
      </p:sp>
      <p:sp>
        <p:nvSpPr>
          <p:cNvPr id="17476" name="Rectangle 117"/>
          <p:cNvSpPr>
            <a:spLocks noChangeArrowheads="1"/>
          </p:cNvSpPr>
          <p:nvPr/>
        </p:nvSpPr>
        <p:spPr bwMode="auto">
          <a:xfrm>
            <a:off x="7315200" y="4572000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008000"/>
                </a:solidFill>
              </a:rPr>
              <a:t>3</a:t>
            </a:r>
          </a:p>
        </p:txBody>
      </p:sp>
      <p:sp>
        <p:nvSpPr>
          <p:cNvPr id="17477" name="Line 118"/>
          <p:cNvSpPr>
            <a:spLocks noChangeShapeType="1"/>
          </p:cNvSpPr>
          <p:nvPr/>
        </p:nvSpPr>
        <p:spPr bwMode="auto">
          <a:xfrm>
            <a:off x="7620000" y="44958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478" name="Line 119"/>
          <p:cNvSpPr>
            <a:spLocks noChangeShapeType="1"/>
          </p:cNvSpPr>
          <p:nvPr/>
        </p:nvSpPr>
        <p:spPr bwMode="auto">
          <a:xfrm>
            <a:off x="8077200" y="44958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479" name="Line 120"/>
          <p:cNvSpPr>
            <a:spLocks noChangeShapeType="1"/>
          </p:cNvSpPr>
          <p:nvPr/>
        </p:nvSpPr>
        <p:spPr bwMode="auto">
          <a:xfrm>
            <a:off x="8534400" y="44958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480" name="Rectangle 121"/>
          <p:cNvSpPr>
            <a:spLocks noChangeArrowheads="1"/>
          </p:cNvSpPr>
          <p:nvPr/>
        </p:nvSpPr>
        <p:spPr bwMode="auto">
          <a:xfrm>
            <a:off x="8686800" y="4572000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990099"/>
                </a:solidFill>
              </a:rPr>
              <a:t>6</a:t>
            </a:r>
          </a:p>
        </p:txBody>
      </p:sp>
      <p:sp>
        <p:nvSpPr>
          <p:cNvPr id="17481" name="Rectangle 122"/>
          <p:cNvSpPr>
            <a:spLocks noChangeArrowheads="1"/>
          </p:cNvSpPr>
          <p:nvPr/>
        </p:nvSpPr>
        <p:spPr bwMode="auto">
          <a:xfrm>
            <a:off x="8229600" y="4572000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990099"/>
                </a:solidFill>
              </a:rPr>
              <a:t>5</a:t>
            </a:r>
          </a:p>
        </p:txBody>
      </p:sp>
      <p:sp>
        <p:nvSpPr>
          <p:cNvPr id="17482" name="Rectangle 123"/>
          <p:cNvSpPr>
            <a:spLocks noChangeArrowheads="1"/>
          </p:cNvSpPr>
          <p:nvPr/>
        </p:nvSpPr>
        <p:spPr bwMode="auto">
          <a:xfrm>
            <a:off x="7772400" y="4572000"/>
            <a:ext cx="228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990099"/>
                </a:solidFill>
              </a:rPr>
              <a:t>12</a:t>
            </a:r>
          </a:p>
        </p:txBody>
      </p:sp>
      <p:sp>
        <p:nvSpPr>
          <p:cNvPr id="17483" name="Text Box 124"/>
          <p:cNvSpPr txBox="1">
            <a:spLocks noChangeArrowheads="1"/>
          </p:cNvSpPr>
          <p:nvPr/>
        </p:nvSpPr>
        <p:spPr bwMode="auto">
          <a:xfrm>
            <a:off x="5651500" y="5373688"/>
            <a:ext cx="2819400" cy="1044575"/>
          </a:xfrm>
          <a:prstGeom prst="rect">
            <a:avLst/>
          </a:prstGeom>
          <a:solidFill>
            <a:srgbClr val="CCFFCC"/>
          </a:solidFill>
          <a:ln w="38100" cmpd="dbl">
            <a:solidFill>
              <a:srgbClr val="99CC00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b="1">
                <a:solidFill>
                  <a:srgbClr val="FF0000"/>
                </a:solidFill>
              </a:rPr>
              <a:t>For E[i]: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solidFill>
                  <a:srgbClr val="FF0000"/>
                </a:solidFill>
              </a:rPr>
              <a:t>Left subheap: E[2i]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solidFill>
                  <a:srgbClr val="FF0000"/>
                </a:solidFill>
              </a:rPr>
              <a:t>right subheap: E[2i+1]</a:t>
            </a:r>
          </a:p>
        </p:txBody>
      </p:sp>
      <p:sp>
        <p:nvSpPr>
          <p:cNvPr id="17484" name="Oval 125"/>
          <p:cNvSpPr>
            <a:spLocks noChangeArrowheads="1"/>
          </p:cNvSpPr>
          <p:nvPr/>
        </p:nvSpPr>
        <p:spPr bwMode="auto">
          <a:xfrm>
            <a:off x="6096000" y="3200400"/>
            <a:ext cx="457200" cy="4572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7485" name="Text Box 126"/>
          <p:cNvSpPr txBox="1">
            <a:spLocks noChangeArrowheads="1"/>
          </p:cNvSpPr>
          <p:nvPr/>
        </p:nvSpPr>
        <p:spPr bwMode="auto">
          <a:xfrm>
            <a:off x="6172200" y="4876800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/>
              <a:t>&lt;5&gt;</a:t>
            </a:r>
          </a:p>
        </p:txBody>
      </p:sp>
      <p:sp>
        <p:nvSpPr>
          <p:cNvPr id="17486" name="Text Box 127"/>
          <p:cNvSpPr txBox="1">
            <a:spLocks noChangeArrowheads="1"/>
          </p:cNvSpPr>
          <p:nvPr/>
        </p:nvSpPr>
        <p:spPr bwMode="auto">
          <a:xfrm>
            <a:off x="8382000" y="4876800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/>
              <a:t>&lt;10&gt;</a:t>
            </a:r>
          </a:p>
        </p:txBody>
      </p:sp>
      <p:sp>
        <p:nvSpPr>
          <p:cNvPr id="17487" name="Freeform 128"/>
          <p:cNvSpPr>
            <a:spLocks/>
          </p:cNvSpPr>
          <p:nvPr/>
        </p:nvSpPr>
        <p:spPr bwMode="auto">
          <a:xfrm>
            <a:off x="6477000" y="3657600"/>
            <a:ext cx="254000" cy="838200"/>
          </a:xfrm>
          <a:custGeom>
            <a:avLst/>
            <a:gdLst>
              <a:gd name="T0" fmla="*/ 0 w 160"/>
              <a:gd name="T1" fmla="*/ 0 h 528"/>
              <a:gd name="T2" fmla="*/ 2147483647 w 160"/>
              <a:gd name="T3" fmla="*/ 2147483647 h 528"/>
              <a:gd name="T4" fmla="*/ 2147483647 w 160"/>
              <a:gd name="T5" fmla="*/ 2147483647 h 528"/>
              <a:gd name="T6" fmla="*/ 2147483647 w 160"/>
              <a:gd name="T7" fmla="*/ 2147483647 h 528"/>
              <a:gd name="T8" fmla="*/ 0 w 160"/>
              <a:gd name="T9" fmla="*/ 2147483647 h 5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0"/>
              <a:gd name="T16" fmla="*/ 0 h 528"/>
              <a:gd name="T17" fmla="*/ 160 w 160"/>
              <a:gd name="T18" fmla="*/ 528 h 52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0" h="528">
                <a:moveTo>
                  <a:pt x="0" y="0"/>
                </a:moveTo>
                <a:cubicBezTo>
                  <a:pt x="64" y="44"/>
                  <a:pt x="128" y="88"/>
                  <a:pt x="144" y="144"/>
                </a:cubicBezTo>
                <a:cubicBezTo>
                  <a:pt x="160" y="200"/>
                  <a:pt x="112" y="296"/>
                  <a:pt x="96" y="336"/>
                </a:cubicBezTo>
                <a:cubicBezTo>
                  <a:pt x="80" y="376"/>
                  <a:pt x="64" y="352"/>
                  <a:pt x="48" y="384"/>
                </a:cubicBezTo>
                <a:cubicBezTo>
                  <a:pt x="32" y="416"/>
                  <a:pt x="16" y="472"/>
                  <a:pt x="0" y="528"/>
                </a:cubicBezTo>
              </a:path>
            </a:pathLst>
          </a:custGeom>
          <a:noFill/>
          <a:ln w="9525" cap="flat">
            <a:solidFill>
              <a:srgbClr val="FF9900"/>
            </a:solidFill>
            <a:prstDash val="dash"/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488" name="Text Box 129"/>
          <p:cNvSpPr txBox="1">
            <a:spLocks noChangeArrowheads="1"/>
          </p:cNvSpPr>
          <p:nvPr/>
        </p:nvSpPr>
        <p:spPr bwMode="auto">
          <a:xfrm>
            <a:off x="179388" y="6092825"/>
            <a:ext cx="237648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/>
              <a:t>The number of node on the right of E[i] on level j</a:t>
            </a:r>
          </a:p>
        </p:txBody>
      </p:sp>
      <p:sp>
        <p:nvSpPr>
          <p:cNvPr id="17489" name="Line 130"/>
          <p:cNvSpPr>
            <a:spLocks noChangeShapeType="1"/>
          </p:cNvSpPr>
          <p:nvPr/>
        </p:nvSpPr>
        <p:spPr bwMode="auto">
          <a:xfrm flipV="1">
            <a:off x="1692275" y="5661025"/>
            <a:ext cx="21590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490" name="Text Box 131"/>
          <p:cNvSpPr txBox="1">
            <a:spLocks noChangeArrowheads="1"/>
          </p:cNvSpPr>
          <p:nvPr/>
        </p:nvSpPr>
        <p:spPr bwMode="auto">
          <a:xfrm>
            <a:off x="2484438" y="5876925"/>
            <a:ext cx="3095625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/>
              <a:t>The number of children of the nodes </a:t>
            </a:r>
            <a:r>
              <a:rPr lang="en-US" altLang="zh-CN" sz="1800"/>
              <a:t>on level j </a:t>
            </a:r>
            <a:r>
              <a:rPr lang="en-US" altLang="zh-CN" sz="1600"/>
              <a:t>on the left of E[i]</a:t>
            </a:r>
          </a:p>
        </p:txBody>
      </p:sp>
      <p:sp>
        <p:nvSpPr>
          <p:cNvPr id="17491" name="Line 132"/>
          <p:cNvSpPr>
            <a:spLocks noChangeShapeType="1"/>
          </p:cNvSpPr>
          <p:nvPr/>
        </p:nvSpPr>
        <p:spPr bwMode="auto">
          <a:xfrm flipH="1" flipV="1">
            <a:off x="2916238" y="5734050"/>
            <a:ext cx="1428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E13FA68-1D76-E843-8CBA-80D8DF8367F3}"/>
              </a:ext>
            </a:extLst>
          </p:cNvPr>
          <p:cNvSpPr txBox="1"/>
          <p:nvPr/>
        </p:nvSpPr>
        <p:spPr>
          <a:xfrm>
            <a:off x="7378700" y="1880640"/>
            <a:ext cx="1828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Level</a:t>
            </a:r>
            <a:r>
              <a:rPr kumimoji="1" lang="zh-CN" altLang="en-US" dirty="0"/>
              <a:t>也从</a:t>
            </a:r>
            <a:r>
              <a:rPr kumimoji="1" lang="en-US" altLang="zh-CN" dirty="0"/>
              <a:t>1</a:t>
            </a:r>
            <a:r>
              <a:rPr kumimoji="1" lang="zh-CN" altLang="en-US" dirty="0"/>
              <a:t>开始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6FC0F27E-FE0E-D442-9D99-EC0FB6CFA6FA}"/>
              </a:ext>
            </a:extLst>
          </p:cNvPr>
          <p:cNvSpPr txBox="1"/>
          <p:nvPr/>
        </p:nvSpPr>
        <p:spPr>
          <a:xfrm>
            <a:off x="7208044" y="1476106"/>
            <a:ext cx="218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数组下标从</a:t>
            </a:r>
            <a:r>
              <a:rPr lang="en-US" altLang="zh-CN" dirty="0"/>
              <a:t>1</a:t>
            </a:r>
            <a:r>
              <a:rPr lang="zh-CN" altLang="en-US" dirty="0"/>
              <a:t>开始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5"/>
          <p:cNvSpPr>
            <a:spLocks noChangeArrowheads="1"/>
          </p:cNvSpPr>
          <p:nvPr/>
        </p:nvSpPr>
        <p:spPr bwMode="auto">
          <a:xfrm>
            <a:off x="685800" y="3886200"/>
            <a:ext cx="3810000" cy="3810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317500" y="782638"/>
            <a:ext cx="8637588" cy="701675"/>
          </a:xfrm>
        </p:spPr>
        <p:txBody>
          <a:bodyPr/>
          <a:lstStyle/>
          <a:p>
            <a:pPr eaLnBrk="1" hangingPunct="1"/>
            <a:r>
              <a:rPr lang="en-US" altLang="zh-CN" sz="4000"/>
              <a:t>In-space Implementation of Heapsort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8613" y="1941513"/>
            <a:ext cx="8208962" cy="41148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zh-CN" altLang="en-US"/>
              <a:t> </a:t>
            </a:r>
          </a:p>
        </p:txBody>
      </p:sp>
      <p:sp>
        <p:nvSpPr>
          <p:cNvPr id="18437" name="Rectangle 4"/>
          <p:cNvSpPr>
            <a:spLocks noChangeArrowheads="1"/>
          </p:cNvSpPr>
          <p:nvPr/>
        </p:nvSpPr>
        <p:spPr bwMode="auto">
          <a:xfrm>
            <a:off x="685800" y="2133600"/>
            <a:ext cx="5943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8438" name="Line 5"/>
          <p:cNvSpPr>
            <a:spLocks noChangeShapeType="1"/>
          </p:cNvSpPr>
          <p:nvPr/>
        </p:nvSpPr>
        <p:spPr bwMode="auto">
          <a:xfrm>
            <a:off x="1066800" y="21336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439" name="Text Box 6"/>
          <p:cNvSpPr txBox="1">
            <a:spLocks noChangeArrowheads="1"/>
          </p:cNvSpPr>
          <p:nvPr/>
        </p:nvSpPr>
        <p:spPr bwMode="auto">
          <a:xfrm>
            <a:off x="304800" y="2819400"/>
            <a:ext cx="22098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/>
              <a:t>E[1]: The largest key to be moved to E[n]</a:t>
            </a:r>
          </a:p>
        </p:txBody>
      </p:sp>
      <p:sp>
        <p:nvSpPr>
          <p:cNvPr id="18440" name="Line 7"/>
          <p:cNvSpPr>
            <a:spLocks noChangeShapeType="1"/>
          </p:cNvSpPr>
          <p:nvPr/>
        </p:nvSpPr>
        <p:spPr bwMode="auto">
          <a:xfrm flipV="1">
            <a:off x="609600" y="2362200"/>
            <a:ext cx="304800" cy="533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441" name="Line 8"/>
          <p:cNvSpPr>
            <a:spLocks noChangeShapeType="1"/>
          </p:cNvSpPr>
          <p:nvPr/>
        </p:nvSpPr>
        <p:spPr bwMode="auto">
          <a:xfrm>
            <a:off x="6248400" y="21336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442" name="Text Box 9"/>
          <p:cNvSpPr txBox="1">
            <a:spLocks noChangeArrowheads="1"/>
          </p:cNvSpPr>
          <p:nvPr/>
        </p:nvSpPr>
        <p:spPr bwMode="auto">
          <a:xfrm>
            <a:off x="4724400" y="2743200"/>
            <a:ext cx="2362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/>
              <a:t>E[n]</a:t>
            </a:r>
            <a:r>
              <a:rPr lang="en-US" altLang="zh-CN" sz="1800">
                <a:sym typeface="Symbol" pitchFamily="18" charset="2"/>
              </a:rPr>
              <a:t>K</a:t>
            </a:r>
            <a:r>
              <a:rPr lang="en-US" altLang="zh-CN" sz="1800"/>
              <a:t>: removed to be inserted</a:t>
            </a:r>
          </a:p>
        </p:txBody>
      </p:sp>
      <p:sp>
        <p:nvSpPr>
          <p:cNvPr id="18443" name="Line 11"/>
          <p:cNvSpPr>
            <a:spLocks noChangeShapeType="1"/>
          </p:cNvSpPr>
          <p:nvPr/>
        </p:nvSpPr>
        <p:spPr bwMode="auto">
          <a:xfrm flipV="1">
            <a:off x="5943600" y="2362200"/>
            <a:ext cx="457200" cy="457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444" name="Text Box 12"/>
          <p:cNvSpPr txBox="1">
            <a:spLocks noChangeArrowheads="1"/>
          </p:cNvSpPr>
          <p:nvPr/>
        </p:nvSpPr>
        <p:spPr bwMode="auto">
          <a:xfrm>
            <a:off x="6781800" y="1752600"/>
            <a:ext cx="2133600" cy="679450"/>
          </a:xfrm>
          <a:prstGeom prst="rect">
            <a:avLst/>
          </a:prstGeom>
          <a:solidFill>
            <a:srgbClr val="CCFFFF"/>
          </a:solidFill>
          <a:ln w="38100" cmpd="dbl">
            <a:solidFill>
              <a:srgbClr val="00CCFF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/>
              <a:t>Heap implemented as a array (initial)</a:t>
            </a:r>
          </a:p>
        </p:txBody>
      </p:sp>
      <p:sp>
        <p:nvSpPr>
          <p:cNvPr id="18445" name="Rectangle 14"/>
          <p:cNvSpPr>
            <a:spLocks noChangeArrowheads="1"/>
          </p:cNvSpPr>
          <p:nvPr/>
        </p:nvSpPr>
        <p:spPr bwMode="auto">
          <a:xfrm>
            <a:off x="685800" y="3886200"/>
            <a:ext cx="5943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8446" name="Line 15"/>
          <p:cNvSpPr>
            <a:spLocks noChangeShapeType="1"/>
          </p:cNvSpPr>
          <p:nvPr/>
        </p:nvSpPr>
        <p:spPr bwMode="auto">
          <a:xfrm>
            <a:off x="1066800" y="3886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447" name="Freeform 16"/>
          <p:cNvSpPr>
            <a:spLocks/>
          </p:cNvSpPr>
          <p:nvPr/>
        </p:nvSpPr>
        <p:spPr bwMode="auto">
          <a:xfrm>
            <a:off x="990600" y="1803400"/>
            <a:ext cx="5486400" cy="482600"/>
          </a:xfrm>
          <a:custGeom>
            <a:avLst/>
            <a:gdLst>
              <a:gd name="T0" fmla="*/ 0 w 3456"/>
              <a:gd name="T1" fmla="*/ 2147483647 h 304"/>
              <a:gd name="T2" fmla="*/ 2147483647 w 3456"/>
              <a:gd name="T3" fmla="*/ 2147483647 h 304"/>
              <a:gd name="T4" fmla="*/ 2147483647 w 3456"/>
              <a:gd name="T5" fmla="*/ 2147483647 h 304"/>
              <a:gd name="T6" fmla="*/ 2147483647 w 3456"/>
              <a:gd name="T7" fmla="*/ 2147483647 h 304"/>
              <a:gd name="T8" fmla="*/ 2147483647 w 3456"/>
              <a:gd name="T9" fmla="*/ 2147483647 h 304"/>
              <a:gd name="T10" fmla="*/ 2147483647 w 3456"/>
              <a:gd name="T11" fmla="*/ 2147483647 h 30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456"/>
              <a:gd name="T19" fmla="*/ 0 h 304"/>
              <a:gd name="T20" fmla="*/ 3456 w 3456"/>
              <a:gd name="T21" fmla="*/ 304 h 30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456" h="304">
                <a:moveTo>
                  <a:pt x="0" y="304"/>
                </a:moveTo>
                <a:cubicBezTo>
                  <a:pt x="92" y="232"/>
                  <a:pt x="184" y="160"/>
                  <a:pt x="384" y="112"/>
                </a:cubicBezTo>
                <a:cubicBezTo>
                  <a:pt x="584" y="64"/>
                  <a:pt x="952" y="32"/>
                  <a:pt x="1200" y="16"/>
                </a:cubicBezTo>
                <a:cubicBezTo>
                  <a:pt x="1448" y="0"/>
                  <a:pt x="1618" y="7"/>
                  <a:pt x="1872" y="16"/>
                </a:cubicBezTo>
                <a:cubicBezTo>
                  <a:pt x="2126" y="25"/>
                  <a:pt x="2458" y="23"/>
                  <a:pt x="2722" y="71"/>
                </a:cubicBezTo>
                <a:cubicBezTo>
                  <a:pt x="2986" y="119"/>
                  <a:pt x="3303" y="256"/>
                  <a:pt x="3456" y="304"/>
                </a:cubicBezTo>
              </a:path>
            </a:pathLst>
          </a:custGeom>
          <a:noFill/>
          <a:ln w="25400" cap="flat">
            <a:solidFill>
              <a:srgbClr val="FF99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448" name="Line 17"/>
          <p:cNvSpPr>
            <a:spLocks noChangeShapeType="1"/>
          </p:cNvSpPr>
          <p:nvPr/>
        </p:nvSpPr>
        <p:spPr bwMode="auto">
          <a:xfrm>
            <a:off x="6248400" y="2209800"/>
            <a:ext cx="228600" cy="76200"/>
          </a:xfrm>
          <a:prstGeom prst="line">
            <a:avLst/>
          </a:prstGeom>
          <a:noFill/>
          <a:ln w="25400">
            <a:solidFill>
              <a:srgbClr val="FF9900"/>
            </a:solidFill>
            <a:prstDash val="dash"/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449" name="Line 18"/>
          <p:cNvSpPr>
            <a:spLocks noChangeShapeType="1"/>
          </p:cNvSpPr>
          <p:nvPr/>
        </p:nvSpPr>
        <p:spPr bwMode="auto">
          <a:xfrm>
            <a:off x="4114800" y="3886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450" name="Line 19"/>
          <p:cNvSpPr>
            <a:spLocks noChangeShapeType="1"/>
          </p:cNvSpPr>
          <p:nvPr/>
        </p:nvSpPr>
        <p:spPr bwMode="auto">
          <a:xfrm>
            <a:off x="4495800" y="3886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451" name="Text Box 20"/>
          <p:cNvSpPr txBox="1">
            <a:spLocks noChangeArrowheads="1"/>
          </p:cNvSpPr>
          <p:nvPr/>
        </p:nvSpPr>
        <p:spPr bwMode="auto">
          <a:xfrm>
            <a:off x="4038600" y="4724400"/>
            <a:ext cx="2362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/>
              <a:t>E[heapsize]</a:t>
            </a:r>
            <a:r>
              <a:rPr lang="en-US" altLang="zh-CN" sz="1800">
                <a:sym typeface="Symbol" pitchFamily="18" charset="2"/>
              </a:rPr>
              <a:t>K</a:t>
            </a:r>
            <a:r>
              <a:rPr lang="en-US" altLang="zh-CN" sz="1800"/>
              <a:t>: removed to be inserted</a:t>
            </a:r>
          </a:p>
        </p:txBody>
      </p:sp>
      <p:sp>
        <p:nvSpPr>
          <p:cNvPr id="18452" name="Line 21"/>
          <p:cNvSpPr>
            <a:spLocks noChangeShapeType="1"/>
          </p:cNvSpPr>
          <p:nvPr/>
        </p:nvSpPr>
        <p:spPr bwMode="auto">
          <a:xfrm flipH="1" flipV="1">
            <a:off x="4267200" y="4114800"/>
            <a:ext cx="152400" cy="685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453" name="Text Box 22"/>
          <p:cNvSpPr txBox="1">
            <a:spLocks noChangeArrowheads="1"/>
          </p:cNvSpPr>
          <p:nvPr/>
        </p:nvSpPr>
        <p:spPr bwMode="auto">
          <a:xfrm>
            <a:off x="533400" y="4724400"/>
            <a:ext cx="22098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/>
              <a:t>E[1]: The largest key in current heap,  to be moved to E[heapsize]</a:t>
            </a:r>
          </a:p>
        </p:txBody>
      </p:sp>
      <p:sp>
        <p:nvSpPr>
          <p:cNvPr id="18454" name="Line 23"/>
          <p:cNvSpPr>
            <a:spLocks noChangeShapeType="1"/>
          </p:cNvSpPr>
          <p:nvPr/>
        </p:nvSpPr>
        <p:spPr bwMode="auto">
          <a:xfrm flipH="1" flipV="1">
            <a:off x="914400" y="4114800"/>
            <a:ext cx="152400" cy="609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455" name="Text Box 24"/>
          <p:cNvSpPr txBox="1">
            <a:spLocks noChangeArrowheads="1"/>
          </p:cNvSpPr>
          <p:nvPr/>
        </p:nvSpPr>
        <p:spPr bwMode="auto">
          <a:xfrm>
            <a:off x="4572000" y="3886200"/>
            <a:ext cx="1828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b="1">
                <a:solidFill>
                  <a:schemeClr val="tx2"/>
                </a:solidFill>
              </a:rPr>
              <a:t>Sorted portion</a:t>
            </a:r>
          </a:p>
        </p:txBody>
      </p:sp>
      <p:sp>
        <p:nvSpPr>
          <p:cNvPr id="18456" name="Text Box 26"/>
          <p:cNvSpPr txBox="1">
            <a:spLocks noChangeArrowheads="1"/>
          </p:cNvSpPr>
          <p:nvPr/>
        </p:nvSpPr>
        <p:spPr bwMode="auto">
          <a:xfrm>
            <a:off x="2895600" y="5486400"/>
            <a:ext cx="2667000" cy="769938"/>
          </a:xfrm>
          <a:prstGeom prst="rect">
            <a:avLst/>
          </a:prstGeom>
          <a:solidFill>
            <a:srgbClr val="CCFFFF"/>
          </a:solidFill>
          <a:ln w="38100" cmpd="dbl">
            <a:solidFill>
              <a:srgbClr val="00FFFF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/>
              <a:t>Current heap:</a:t>
            </a:r>
          </a:p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lang="en-US" altLang="zh-CN" sz="2000"/>
              <a:t>processed by </a:t>
            </a:r>
            <a:r>
              <a:rPr lang="en-US" altLang="zh-CN" sz="2000" b="1">
                <a:solidFill>
                  <a:srgbClr val="FF0000"/>
                </a:solidFill>
              </a:rPr>
              <a:t>fixHeap</a:t>
            </a:r>
          </a:p>
        </p:txBody>
      </p:sp>
      <p:sp>
        <p:nvSpPr>
          <p:cNvPr id="18457" name="Line 27"/>
          <p:cNvSpPr>
            <a:spLocks noChangeShapeType="1"/>
          </p:cNvSpPr>
          <p:nvPr/>
        </p:nvSpPr>
        <p:spPr bwMode="auto">
          <a:xfrm flipH="1" flipV="1">
            <a:off x="2743200" y="4267200"/>
            <a:ext cx="838200" cy="121920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F5C172D-E8BE-A749-BEAE-95ED0F87C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31E46D0-4706-9642-AB9E-34D399AA3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" y="2799"/>
            <a:ext cx="9144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EFE967F-BDDF-CC4B-B0E8-42AAF576C0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931" y="4441481"/>
            <a:ext cx="2661493" cy="1507799"/>
          </a:xfrm>
          <a:prstGeom prst="rect">
            <a:avLst/>
          </a:prstGeom>
          <a:ln w="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 eaLnBrk="1" hangingPunct="1"/>
            <a:r>
              <a:rPr lang="en-US" altLang="zh-CN"/>
              <a:t> Heapsort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E650B7-1536-0544-85B6-DA549C343AA4}"/>
              </a:ext>
            </a:extLst>
          </p:cNvPr>
          <p:cNvSpPr txBox="1"/>
          <p:nvPr/>
        </p:nvSpPr>
        <p:spPr>
          <a:xfrm>
            <a:off x="3707904" y="4869160"/>
            <a:ext cx="3096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张胜</a:t>
            </a:r>
            <a:endParaRPr kumimoji="1" lang="en-US" altLang="zh-CN" dirty="0"/>
          </a:p>
          <a:p>
            <a:r>
              <a:rPr lang="en-US" altLang="zh-CN" dirty="0">
                <a:hlinkClick r:id="rId3"/>
              </a:rPr>
              <a:t>sheng@nju.edu.cn</a:t>
            </a:r>
            <a:endParaRPr lang="en-US" altLang="zh-CN" dirty="0"/>
          </a:p>
          <a:p>
            <a:r>
              <a:rPr kumimoji="1" lang="zh-CN" altLang="en-US" dirty="0"/>
              <a:t>南京大学</a:t>
            </a:r>
            <a:endParaRPr kumimoji="1" lang="en-US" altLang="zh-C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fixHeap Using Array</a:t>
            </a:r>
          </a:p>
        </p:txBody>
      </p:sp>
      <p:sp>
        <p:nvSpPr>
          <p:cNvPr id="19459" name="Text Box 5"/>
          <p:cNvSpPr txBox="1">
            <a:spLocks noChangeArrowheads="1"/>
          </p:cNvSpPr>
          <p:nvPr/>
        </p:nvSpPr>
        <p:spPr bwMode="auto">
          <a:xfrm>
            <a:off x="250825" y="1773238"/>
            <a:ext cx="8642350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b="1" dirty="0"/>
              <a:t>Void </a:t>
            </a:r>
            <a:r>
              <a:rPr lang="en-US" altLang="zh-CN" sz="2000" dirty="0"/>
              <a:t>fixHeap(Element[ ] E, </a:t>
            </a:r>
            <a:r>
              <a:rPr lang="en-US" altLang="zh-CN" sz="2000" b="1" dirty="0"/>
              <a:t>int</a:t>
            </a:r>
            <a:r>
              <a:rPr lang="en-US" altLang="zh-CN" sz="2000" dirty="0"/>
              <a:t> heapSize, </a:t>
            </a:r>
            <a:r>
              <a:rPr lang="en-US" altLang="zh-CN" sz="2000" b="1" dirty="0"/>
              <a:t>int</a:t>
            </a:r>
            <a:r>
              <a:rPr lang="en-US" altLang="zh-CN" sz="2000" dirty="0"/>
              <a:t> root, Element K)</a:t>
            </a:r>
          </a:p>
          <a:p>
            <a:pPr eaLnBrk="1" hangingPunct="1">
              <a:buClrTx/>
              <a:buSzTx/>
              <a:buFontTx/>
              <a:buNone/>
            </a:pPr>
            <a:r>
              <a:rPr lang="en-US" altLang="zh-CN" sz="2000" b="1" dirty="0"/>
              <a:t>    int </a:t>
            </a:r>
            <a:r>
              <a:rPr lang="en-US" altLang="zh-CN" sz="2000" dirty="0"/>
              <a:t>left=2*root; right=2*root+1;</a:t>
            </a:r>
          </a:p>
          <a:p>
            <a:pPr eaLnBrk="1" hangingPunct="1">
              <a:buClrTx/>
              <a:buSzTx/>
              <a:buFontTx/>
              <a:buNone/>
            </a:pPr>
            <a:r>
              <a:rPr lang="en-US" altLang="zh-CN" sz="2000" dirty="0"/>
              <a:t>    </a:t>
            </a:r>
            <a:r>
              <a:rPr lang="en-US" altLang="zh-CN" sz="2000" b="1" dirty="0"/>
              <a:t>if</a:t>
            </a:r>
            <a:r>
              <a:rPr lang="en-US" altLang="zh-CN" sz="2000" dirty="0"/>
              <a:t> (left&gt;heapSize) E[root]=K; //</a:t>
            </a:r>
            <a:r>
              <a:rPr lang="en-US" altLang="zh-CN" sz="2000" i="1" dirty="0"/>
              <a:t>Root is a leaf.</a:t>
            </a:r>
          </a:p>
          <a:p>
            <a:pPr eaLnBrk="1" hangingPunct="1">
              <a:buClrTx/>
              <a:buSzTx/>
              <a:buFontTx/>
              <a:buNone/>
            </a:pPr>
            <a:r>
              <a:rPr lang="en-US" altLang="zh-CN" sz="2000" i="1" dirty="0"/>
              <a:t>    </a:t>
            </a:r>
            <a:r>
              <a:rPr lang="en-US" altLang="zh-CN" sz="2000" b="1" dirty="0"/>
              <a:t>else </a:t>
            </a:r>
            <a:endParaRPr lang="en-US" altLang="zh-CN" sz="2000" dirty="0"/>
          </a:p>
          <a:p>
            <a:pPr eaLnBrk="1" hangingPunct="1">
              <a:buClrTx/>
              <a:buSzTx/>
              <a:buFontTx/>
              <a:buNone/>
            </a:pPr>
            <a:r>
              <a:rPr lang="en-US" altLang="zh-CN" sz="2000" dirty="0"/>
              <a:t>        </a:t>
            </a:r>
            <a:r>
              <a:rPr lang="en-US" altLang="zh-CN" sz="2000" b="1" dirty="0"/>
              <a:t>int</a:t>
            </a:r>
            <a:r>
              <a:rPr lang="en-US" altLang="zh-CN" sz="2000" dirty="0"/>
              <a:t> largerSubHeap; //</a:t>
            </a:r>
            <a:r>
              <a:rPr lang="en-US" altLang="zh-CN" sz="2000" i="1" dirty="0"/>
              <a:t>Right or Left to filter down.</a:t>
            </a:r>
            <a:endParaRPr lang="en-US" altLang="zh-CN" sz="2000" dirty="0"/>
          </a:p>
          <a:p>
            <a:pPr eaLnBrk="1" hangingPunct="1">
              <a:buClrTx/>
              <a:buSzTx/>
              <a:buFontTx/>
              <a:buNone/>
            </a:pPr>
            <a:r>
              <a:rPr lang="en-US" altLang="zh-CN" sz="2000" dirty="0"/>
              <a:t>        </a:t>
            </a:r>
            <a:r>
              <a:rPr lang="en-US" altLang="zh-CN" sz="2000" b="1" dirty="0"/>
              <a:t>if </a:t>
            </a:r>
            <a:r>
              <a:rPr lang="en-US" altLang="zh-CN" sz="2000" dirty="0"/>
              <a:t>(left==heapSize) largerSubHeap=left; // </a:t>
            </a:r>
            <a:r>
              <a:rPr lang="en-US" altLang="zh-CN" sz="2000" i="1" dirty="0"/>
              <a:t>No right SubHeap.</a:t>
            </a:r>
            <a:endParaRPr lang="en-US" altLang="zh-CN" sz="2000" dirty="0"/>
          </a:p>
          <a:p>
            <a:pPr eaLnBrk="1" hangingPunct="1">
              <a:buClrTx/>
              <a:buSzTx/>
              <a:buFontTx/>
              <a:buNone/>
            </a:pPr>
            <a:r>
              <a:rPr lang="en-US" altLang="zh-CN" sz="2000" dirty="0"/>
              <a:t>        </a:t>
            </a:r>
            <a:r>
              <a:rPr lang="en-US" altLang="zh-CN" sz="2000" b="1" dirty="0"/>
              <a:t>else if</a:t>
            </a:r>
            <a:r>
              <a:rPr lang="en-US" altLang="zh-CN" sz="2000" dirty="0"/>
              <a:t> (E[left].key&gt;E[right].key) largerSubHeap=left;</a:t>
            </a:r>
          </a:p>
          <a:p>
            <a:pPr eaLnBrk="1" hangingPunct="1">
              <a:buClrTx/>
              <a:buSzTx/>
              <a:buFontTx/>
              <a:buNone/>
            </a:pPr>
            <a:r>
              <a:rPr lang="en-US" altLang="zh-CN" sz="2000" dirty="0"/>
              <a:t>        </a:t>
            </a:r>
            <a:r>
              <a:rPr lang="en-US" altLang="zh-CN" sz="2000" b="1" dirty="0"/>
              <a:t>else </a:t>
            </a:r>
            <a:r>
              <a:rPr lang="en-US" altLang="zh-CN" sz="2000" dirty="0"/>
              <a:t>largerSubHeap=right;</a:t>
            </a:r>
          </a:p>
          <a:p>
            <a:pPr eaLnBrk="1" hangingPunct="1">
              <a:spcBef>
                <a:spcPct val="40000"/>
              </a:spcBef>
              <a:buClrTx/>
              <a:buSzTx/>
              <a:buFontTx/>
              <a:buNone/>
            </a:pPr>
            <a:r>
              <a:rPr lang="en-US" altLang="zh-CN" sz="2000" dirty="0"/>
              <a:t>        </a:t>
            </a:r>
            <a:r>
              <a:rPr lang="en-US" altLang="zh-CN" sz="2000" b="1" dirty="0"/>
              <a:t>if</a:t>
            </a:r>
            <a:r>
              <a:rPr lang="en-US" altLang="zh-CN" sz="2000" dirty="0"/>
              <a:t> (K.key</a:t>
            </a:r>
            <a:r>
              <a:rPr lang="en-US" altLang="zh-CN" sz="2000" dirty="0">
                <a:sym typeface="Symbol" pitchFamily="18" charset="2"/>
              </a:rPr>
              <a:t>E[largerSubHeap].key)  E[root]=K;</a:t>
            </a:r>
          </a:p>
          <a:p>
            <a:pPr eaLnBrk="1" hangingPunct="1">
              <a:buClrTx/>
              <a:buSzTx/>
              <a:buFontTx/>
              <a:buNone/>
            </a:pPr>
            <a:r>
              <a:rPr lang="en-US" altLang="zh-CN" sz="2000" dirty="0">
                <a:sym typeface="Symbol" pitchFamily="18" charset="2"/>
              </a:rPr>
              <a:t>        </a:t>
            </a:r>
            <a:r>
              <a:rPr lang="en-US" altLang="zh-CN" sz="2000" b="1" dirty="0">
                <a:sym typeface="Symbol" pitchFamily="18" charset="2"/>
              </a:rPr>
              <a:t>else </a:t>
            </a:r>
            <a:r>
              <a:rPr lang="en-US" altLang="zh-CN" sz="2000" b="1" dirty="0">
                <a:solidFill>
                  <a:srgbClr val="FF0000"/>
                </a:solidFill>
                <a:sym typeface="Symbol" pitchFamily="18" charset="2"/>
              </a:rPr>
              <a:t>{</a:t>
            </a:r>
            <a:r>
              <a:rPr lang="en-US" altLang="zh-CN" sz="2000" b="1" dirty="0">
                <a:sym typeface="Symbol" pitchFamily="18" charset="2"/>
              </a:rPr>
              <a:t> </a:t>
            </a:r>
            <a:r>
              <a:rPr lang="en-US" altLang="zh-CN" sz="2000" dirty="0">
                <a:sym typeface="Symbol" pitchFamily="18" charset="2"/>
              </a:rPr>
              <a:t>E[root]=E[largerSubHeap]; //vacant filtering down one level.</a:t>
            </a:r>
          </a:p>
          <a:p>
            <a:pPr eaLnBrk="1" hangingPunct="1">
              <a:buClrTx/>
              <a:buSzTx/>
              <a:buFontTx/>
              <a:buNone/>
            </a:pPr>
            <a:r>
              <a:rPr lang="en-US" altLang="zh-CN" sz="2000" dirty="0">
                <a:sym typeface="Symbol" pitchFamily="18" charset="2"/>
              </a:rPr>
              <a:t>                 </a:t>
            </a:r>
            <a:r>
              <a:rPr lang="en-US" altLang="zh-CN" sz="2000" dirty="0">
                <a:solidFill>
                  <a:srgbClr val="0000CC"/>
                </a:solidFill>
                <a:sym typeface="Symbol" pitchFamily="18" charset="2"/>
              </a:rPr>
              <a:t>fixHeap(E, heapSize, </a:t>
            </a:r>
            <a:r>
              <a:rPr lang="en-US" altLang="zh-CN" sz="2000" dirty="0">
                <a:solidFill>
                  <a:srgbClr val="FF0000"/>
                </a:solidFill>
                <a:sym typeface="Symbol" pitchFamily="18" charset="2"/>
              </a:rPr>
              <a:t>largerSubHeap</a:t>
            </a:r>
            <a:r>
              <a:rPr lang="en-US" altLang="zh-CN" sz="2000" dirty="0">
                <a:solidFill>
                  <a:srgbClr val="0000CC"/>
                </a:solidFill>
                <a:sym typeface="Symbol" pitchFamily="18" charset="2"/>
              </a:rPr>
              <a:t>, K); </a:t>
            </a:r>
            <a:r>
              <a:rPr lang="en-US" altLang="zh-CN" sz="2000" dirty="0">
                <a:solidFill>
                  <a:srgbClr val="FF0000"/>
                </a:solidFill>
                <a:sym typeface="Symbol" pitchFamily="18" charset="2"/>
              </a:rPr>
              <a:t>}</a:t>
            </a:r>
          </a:p>
          <a:p>
            <a:pPr eaLnBrk="1" hangingPunct="1">
              <a:buClrTx/>
              <a:buSzTx/>
              <a:buFontTx/>
              <a:buNone/>
            </a:pPr>
            <a:r>
              <a:rPr lang="en-US" altLang="zh-CN" sz="2000" dirty="0">
                <a:sym typeface="Symbol" pitchFamily="18" charset="2"/>
              </a:rPr>
              <a:t>    </a:t>
            </a:r>
            <a:r>
              <a:rPr lang="en-US" altLang="zh-CN" sz="2000" b="1" dirty="0">
                <a:sym typeface="Symbol" pitchFamily="18" charset="2"/>
              </a:rPr>
              <a:t>return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Line 6"/>
          <p:cNvSpPr>
            <a:spLocks noChangeShapeType="1"/>
          </p:cNvSpPr>
          <p:nvPr/>
        </p:nvSpPr>
        <p:spPr bwMode="auto">
          <a:xfrm flipH="1">
            <a:off x="2209800" y="3657600"/>
            <a:ext cx="4114800" cy="1981200"/>
          </a:xfrm>
          <a:prstGeom prst="line">
            <a:avLst/>
          </a:prstGeom>
          <a:noFill/>
          <a:ln w="25400">
            <a:solidFill>
              <a:srgbClr val="FFCC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483" name="Line 5"/>
          <p:cNvSpPr>
            <a:spLocks noChangeShapeType="1"/>
          </p:cNvSpPr>
          <p:nvPr/>
        </p:nvSpPr>
        <p:spPr bwMode="auto">
          <a:xfrm flipH="1">
            <a:off x="2743200" y="3429000"/>
            <a:ext cx="3352800" cy="838200"/>
          </a:xfrm>
          <a:prstGeom prst="line">
            <a:avLst/>
          </a:prstGeom>
          <a:noFill/>
          <a:ln w="25400">
            <a:solidFill>
              <a:srgbClr val="FFCC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Heapsort: the Algorithm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2133600"/>
            <a:ext cx="8564563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400"/>
              <a:t>Input: E, an unsorted array with n(&gt;0) elements, indexed from 1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/>
              <a:t>Sorted E, in nondecreasing order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/>
              <a:t>Procedure: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/>
              <a:t>    </a:t>
            </a:r>
            <a:r>
              <a:rPr lang="en-US" altLang="zh-CN" sz="2400" b="1"/>
              <a:t>void</a:t>
            </a:r>
            <a:r>
              <a:rPr lang="en-US" altLang="zh-CN" sz="2400"/>
              <a:t> heapSort(Element[] E, </a:t>
            </a:r>
            <a:r>
              <a:rPr lang="en-US" altLang="zh-CN" sz="2400" b="1"/>
              <a:t>int</a:t>
            </a:r>
            <a:r>
              <a:rPr lang="en-US" altLang="zh-CN" sz="2400"/>
              <a:t> n)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/>
              <a:t>        </a:t>
            </a:r>
            <a:r>
              <a:rPr lang="en-US" altLang="zh-CN" sz="2400" b="1"/>
              <a:t>int </a:t>
            </a:r>
            <a:r>
              <a:rPr lang="en-US" altLang="zh-CN" sz="2400"/>
              <a:t>heapsize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/>
              <a:t>        </a:t>
            </a:r>
            <a:r>
              <a:rPr lang="en-US" altLang="zh-CN" sz="2400">
                <a:solidFill>
                  <a:srgbClr val="FF0000"/>
                </a:solidFill>
              </a:rPr>
              <a:t>constructHeap</a:t>
            </a:r>
            <a:r>
              <a:rPr lang="en-US" altLang="zh-CN" sz="2400"/>
              <a:t>(E,n,root)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/>
              <a:t>        </a:t>
            </a:r>
            <a:r>
              <a:rPr lang="en-US" altLang="zh-CN" sz="2400" b="1"/>
              <a:t>for</a:t>
            </a:r>
            <a:r>
              <a:rPr lang="en-US" altLang="zh-CN" sz="2400"/>
              <a:t> (heapsize=n; heapsize</a:t>
            </a:r>
            <a:r>
              <a:rPr lang="en-US" altLang="zh-CN" sz="2400">
                <a:sym typeface="Symbol" pitchFamily="18" charset="2"/>
              </a:rPr>
              <a:t>2; heapsize--;)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>
                <a:sym typeface="Symbol" pitchFamily="18" charset="2"/>
              </a:rPr>
              <a:t>            Element curMax=E[1];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>
                <a:sym typeface="Symbol" pitchFamily="18" charset="2"/>
              </a:rPr>
              <a:t>            Element K=E[heapsize];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>
                <a:sym typeface="Symbol" pitchFamily="18" charset="2"/>
              </a:rPr>
              <a:t>            </a:t>
            </a:r>
            <a:r>
              <a:rPr lang="en-US" altLang="zh-CN" sz="2400">
                <a:solidFill>
                  <a:srgbClr val="FF0000"/>
                </a:solidFill>
                <a:sym typeface="Symbol" pitchFamily="18" charset="2"/>
              </a:rPr>
              <a:t>fixHeap</a:t>
            </a:r>
            <a:r>
              <a:rPr lang="en-US" altLang="zh-CN" sz="2400">
                <a:sym typeface="Symbol" pitchFamily="18" charset="2"/>
              </a:rPr>
              <a:t>(E,heapsize-1,1,K);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/>
              <a:t>            E[heapsize]=curMax;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/>
              <a:t>        </a:t>
            </a:r>
            <a:r>
              <a:rPr lang="en-US" altLang="zh-CN" sz="2400" b="1"/>
              <a:t>return;</a:t>
            </a:r>
            <a:endParaRPr lang="en-US" altLang="zh-CN" sz="2400"/>
          </a:p>
        </p:txBody>
      </p:sp>
      <p:sp>
        <p:nvSpPr>
          <p:cNvPr id="20486" name="Text Box 4"/>
          <p:cNvSpPr txBox="1">
            <a:spLocks noChangeArrowheads="1"/>
          </p:cNvSpPr>
          <p:nvPr/>
        </p:nvSpPr>
        <p:spPr bwMode="auto">
          <a:xfrm>
            <a:off x="6172200" y="3124200"/>
            <a:ext cx="1828800" cy="495300"/>
          </a:xfrm>
          <a:prstGeom prst="rect">
            <a:avLst/>
          </a:prstGeom>
          <a:solidFill>
            <a:srgbClr val="C0C0C0"/>
          </a:solidFill>
          <a:ln w="38100" cmpd="dbl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i="1">
                <a:solidFill>
                  <a:srgbClr val="008000"/>
                </a:solidFill>
              </a:rPr>
              <a:t>New Version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Oval 7"/>
          <p:cNvSpPr>
            <a:spLocks noChangeArrowheads="1"/>
          </p:cNvSpPr>
          <p:nvPr/>
        </p:nvSpPr>
        <p:spPr bwMode="auto">
          <a:xfrm>
            <a:off x="6477000" y="3810000"/>
            <a:ext cx="2362200" cy="914400"/>
          </a:xfrm>
          <a:prstGeom prst="ellipse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Worst Case Analysis of Heapsort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941513"/>
            <a:ext cx="8763000" cy="4114800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We have:</a:t>
            </a:r>
          </a:p>
          <a:p>
            <a:pPr eaLnBrk="1" hangingPunct="1">
              <a:spcBef>
                <a:spcPct val="120000"/>
              </a:spcBef>
            </a:pPr>
            <a:r>
              <a:rPr lang="en-US" altLang="zh-CN" sz="2400" dirty="0"/>
              <a:t>It has been known that:</a:t>
            </a:r>
          </a:p>
          <a:p>
            <a:pPr eaLnBrk="1" hangingPunct="1">
              <a:spcBef>
                <a:spcPct val="60000"/>
              </a:spcBef>
            </a:pPr>
            <a:r>
              <a:rPr lang="en-US" altLang="zh-CN" sz="2400" dirty="0"/>
              <a:t>Recall that:</a:t>
            </a:r>
          </a:p>
          <a:p>
            <a:pPr eaLnBrk="1" hangingPunct="1">
              <a:spcBef>
                <a:spcPct val="60000"/>
              </a:spcBef>
            </a:pPr>
            <a:endParaRPr lang="en-US" altLang="zh-CN" sz="2400" dirty="0"/>
          </a:p>
          <a:p>
            <a:pPr eaLnBrk="1" hangingPunct="1">
              <a:spcBef>
                <a:spcPct val="60000"/>
              </a:spcBef>
            </a:pPr>
            <a:endParaRPr lang="en-US" altLang="zh-CN" sz="2400" dirty="0"/>
          </a:p>
          <a:p>
            <a:pPr eaLnBrk="1" hangingPunct="1">
              <a:spcBef>
                <a:spcPct val="60000"/>
              </a:spcBef>
            </a:pPr>
            <a:r>
              <a:rPr lang="en-US" altLang="zh-CN" sz="2400" dirty="0"/>
              <a:t>So, </a:t>
            </a:r>
            <a:r>
              <a:rPr lang="en-US" altLang="zh-CN" sz="2400" b="1" dirty="0">
                <a:solidFill>
                  <a:srgbClr val="FF0000"/>
                </a:solidFill>
              </a:rPr>
              <a:t>W(n) </a:t>
            </a:r>
            <a:r>
              <a:rPr lang="en-US" altLang="zh-CN" sz="2400" b="1" dirty="0">
                <a:solidFill>
                  <a:srgbClr val="FF0000"/>
                </a:solidFill>
                <a:sym typeface="Symbol" pitchFamily="18" charset="2"/>
              </a:rPr>
              <a:t> 2</a:t>
            </a:r>
            <a:r>
              <a:rPr lang="en-US" altLang="zh-CN" sz="2400" b="1" i="1" dirty="0">
                <a:solidFill>
                  <a:srgbClr val="FF0000"/>
                </a:solidFill>
                <a:sym typeface="Symbol" pitchFamily="18" charset="2"/>
              </a:rPr>
              <a:t>n</a:t>
            </a:r>
            <a:r>
              <a:rPr lang="en-US" altLang="zh-CN" sz="2400" b="1" dirty="0">
                <a:solidFill>
                  <a:srgbClr val="FF0000"/>
                </a:solidFill>
                <a:sym typeface="Symbol" pitchFamily="18" charset="2"/>
              </a:rPr>
              <a:t>lg</a:t>
            </a:r>
            <a:r>
              <a:rPr lang="en-US" altLang="zh-CN" sz="2400" b="1" i="1" dirty="0">
                <a:solidFill>
                  <a:srgbClr val="FF0000"/>
                </a:solidFill>
                <a:sym typeface="Symbol" pitchFamily="18" charset="2"/>
              </a:rPr>
              <a:t>n</a:t>
            </a:r>
            <a:r>
              <a:rPr lang="en-US" altLang="zh-CN" sz="2400" b="1" dirty="0">
                <a:solidFill>
                  <a:srgbClr val="FF0000"/>
                </a:solidFill>
                <a:sym typeface="Symbol" pitchFamily="18" charset="2"/>
              </a:rPr>
              <a:t> + (</a:t>
            </a:r>
            <a:r>
              <a:rPr lang="en-US" altLang="zh-CN" sz="2400" b="1" i="1" dirty="0">
                <a:solidFill>
                  <a:srgbClr val="FF0000"/>
                </a:solidFill>
                <a:sym typeface="Symbol" pitchFamily="18" charset="2"/>
              </a:rPr>
              <a:t>n</a:t>
            </a:r>
            <a:r>
              <a:rPr lang="en-US" altLang="zh-CN" sz="2400" b="1" dirty="0">
                <a:solidFill>
                  <a:srgbClr val="FF0000"/>
                </a:solidFill>
                <a:sym typeface="Symbol" pitchFamily="18" charset="2"/>
              </a:rPr>
              <a:t>)</a:t>
            </a:r>
            <a:r>
              <a:rPr lang="en-US" altLang="zh-CN" sz="2400" dirty="0">
                <a:sym typeface="Symbol" pitchFamily="18" charset="2"/>
              </a:rPr>
              <a:t>, that is W(n)(</a:t>
            </a:r>
            <a:r>
              <a:rPr lang="en-US" altLang="zh-CN" sz="2400" i="1" dirty="0" err="1">
                <a:sym typeface="Symbol" pitchFamily="18" charset="2"/>
              </a:rPr>
              <a:t>n</a:t>
            </a:r>
            <a:r>
              <a:rPr lang="en-US" altLang="zh-CN" sz="2400" dirty="0" err="1">
                <a:sym typeface="Symbol" pitchFamily="18" charset="2"/>
              </a:rPr>
              <a:t>log</a:t>
            </a:r>
            <a:r>
              <a:rPr lang="en-US" altLang="zh-CN" sz="2400" i="1" dirty="0" err="1">
                <a:sym typeface="Symbol" pitchFamily="18" charset="2"/>
              </a:rPr>
              <a:t>n</a:t>
            </a:r>
            <a:r>
              <a:rPr lang="en-US" altLang="zh-CN" sz="2400" dirty="0">
                <a:sym typeface="Symbol" pitchFamily="18" charset="2"/>
              </a:rPr>
              <a:t>)</a:t>
            </a:r>
          </a:p>
        </p:txBody>
      </p:sp>
      <p:graphicFrame>
        <p:nvGraphicFramePr>
          <p:cNvPr id="21509" name="Object 4"/>
          <p:cNvGraphicFramePr>
            <a:graphicFrameLocks noChangeAspect="1"/>
          </p:cNvGraphicFramePr>
          <p:nvPr/>
        </p:nvGraphicFramePr>
        <p:xfrm>
          <a:off x="1835150" y="1773238"/>
          <a:ext cx="398462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7" name="Equation" r:id="rId4" imgW="1548728" imgH="444307" progId="Equation.3">
                  <p:embed/>
                </p:oleObj>
              </mc:Choice>
              <mc:Fallback>
                <p:oleObj name="Equation" r:id="rId4" imgW="1548728" imgH="444307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1773238"/>
                        <a:ext cx="3984625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0" name="Object 5"/>
          <p:cNvGraphicFramePr>
            <a:graphicFrameLocks noChangeAspect="1"/>
          </p:cNvGraphicFramePr>
          <p:nvPr/>
        </p:nvGraphicFramePr>
        <p:xfrm>
          <a:off x="3563938" y="2781300"/>
          <a:ext cx="50292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8" name="Equation" r:id="rId6" imgW="1954951" imgH="215806" progId="Equation.3">
                  <p:embed/>
                </p:oleObj>
              </mc:Choice>
              <mc:Fallback>
                <p:oleObj name="Equation" r:id="rId6" imgW="1954951" imgH="215806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2781300"/>
                        <a:ext cx="5029200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1" name="Object 6"/>
          <p:cNvGraphicFramePr>
            <a:graphicFrameLocks noChangeAspect="1"/>
          </p:cNvGraphicFramePr>
          <p:nvPr/>
        </p:nvGraphicFramePr>
        <p:xfrm>
          <a:off x="901700" y="3822700"/>
          <a:ext cx="77978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9" name="Equation" r:id="rId8" imgW="3771900" imgH="431800" progId="Equation.3">
                  <p:embed/>
                </p:oleObj>
              </mc:Choice>
              <mc:Fallback>
                <p:oleObj name="Equation" r:id="rId8" imgW="3771900" imgH="431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1700" y="3822700"/>
                        <a:ext cx="77978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2" name="Text Box 8"/>
          <p:cNvSpPr txBox="1">
            <a:spLocks noChangeArrowheads="1"/>
          </p:cNvSpPr>
          <p:nvPr/>
        </p:nvSpPr>
        <p:spPr bwMode="auto">
          <a:xfrm>
            <a:off x="2667000" y="6019800"/>
            <a:ext cx="5638800" cy="454025"/>
          </a:xfrm>
          <a:prstGeom prst="rect">
            <a:avLst/>
          </a:prstGeom>
          <a:solidFill>
            <a:srgbClr val="FFFF99"/>
          </a:solidFill>
          <a:ln w="57150" cmpd="thickThin">
            <a:solidFill>
              <a:srgbClr val="FF6600"/>
            </a:solidFill>
            <a:miter lim="800000"/>
            <a:headEnd/>
            <a:tailEnd/>
          </a:ln>
          <a:effectLst>
            <a:outerShdw dist="107763" dir="8100000" algn="ctr" rotWithShape="0">
              <a:schemeClr val="bg2"/>
            </a:outerShdw>
          </a:effec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/>
              <a:t>Coefficient doubles that of mergeSort approximately</a:t>
            </a:r>
          </a:p>
        </p:txBody>
      </p:sp>
      <p:sp>
        <p:nvSpPr>
          <p:cNvPr id="21513" name="Line 9"/>
          <p:cNvSpPr>
            <a:spLocks noChangeShapeType="1"/>
          </p:cNvSpPr>
          <p:nvPr/>
        </p:nvSpPr>
        <p:spPr bwMode="auto">
          <a:xfrm flipH="1" flipV="1">
            <a:off x="6705600" y="4419600"/>
            <a:ext cx="914400" cy="1524000"/>
          </a:xfrm>
          <a:prstGeom prst="line">
            <a:avLst/>
          </a:prstGeom>
          <a:noFill/>
          <a:ln w="12700">
            <a:solidFill>
              <a:srgbClr val="FF9900"/>
            </a:solidFill>
            <a:prstDash val="dash"/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heapSort: the Right Choice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For heapSort, </a:t>
            </a:r>
            <a:r>
              <a:rPr lang="en-US" altLang="zh-CN" b="1" dirty="0">
                <a:solidFill>
                  <a:srgbClr val="FF0000"/>
                </a:solidFill>
              </a:rPr>
              <a:t>W(n) </a:t>
            </a:r>
            <a:r>
              <a:rPr lang="en-US" altLang="zh-CN" b="1" dirty="0">
                <a:solidFill>
                  <a:srgbClr val="FF0000"/>
                </a:solidFill>
                <a:sym typeface="Symbol" pitchFamily="18" charset="2"/>
              </a:rPr>
              <a:t> </a:t>
            </a:r>
            <a:r>
              <a:rPr lang="en-US" altLang="zh-CN" b="1" i="1" dirty="0">
                <a:solidFill>
                  <a:srgbClr val="FF0000"/>
                </a:solidFill>
                <a:sym typeface="Symbol" pitchFamily="18" charset="2"/>
              </a:rPr>
              <a:t></a:t>
            </a:r>
            <a:r>
              <a:rPr lang="en-US" altLang="zh-CN" b="1" dirty="0">
                <a:solidFill>
                  <a:srgbClr val="FF0000"/>
                </a:solidFill>
                <a:sym typeface="Symbol" pitchFamily="18" charset="2"/>
              </a:rPr>
              <a:t>(</a:t>
            </a:r>
            <a:r>
              <a:rPr lang="en-US" altLang="zh-CN" b="1" i="1" dirty="0">
                <a:solidFill>
                  <a:srgbClr val="FF0000"/>
                </a:solidFill>
                <a:sym typeface="Symbol" pitchFamily="18" charset="2"/>
              </a:rPr>
              <a:t>n</a:t>
            </a:r>
            <a:r>
              <a:rPr lang="en-US" altLang="zh-CN" b="1" dirty="0">
                <a:solidFill>
                  <a:srgbClr val="FF0000"/>
                </a:solidFill>
                <a:sym typeface="Symbol" pitchFamily="18" charset="2"/>
              </a:rPr>
              <a:t>lg</a:t>
            </a:r>
            <a:r>
              <a:rPr lang="en-US" altLang="zh-CN" b="1" i="1" dirty="0">
                <a:solidFill>
                  <a:srgbClr val="FF0000"/>
                </a:solidFill>
                <a:sym typeface="Symbol" pitchFamily="18" charset="2"/>
              </a:rPr>
              <a:t>n</a:t>
            </a:r>
            <a:r>
              <a:rPr lang="en-US" altLang="zh-CN" b="1" dirty="0">
                <a:solidFill>
                  <a:srgbClr val="FF0000"/>
                </a:solidFill>
                <a:sym typeface="Symbol" pitchFamily="18" charset="2"/>
              </a:rPr>
              <a:t>)</a:t>
            </a:r>
          </a:p>
          <a:p>
            <a:pPr eaLnBrk="1" hangingPunct="1"/>
            <a:r>
              <a:rPr lang="en-US" altLang="zh-CN" dirty="0">
                <a:sym typeface="Symbol" pitchFamily="18" charset="2"/>
              </a:rPr>
              <a:t>Of course, </a:t>
            </a:r>
            <a:r>
              <a:rPr lang="en-US" altLang="zh-CN" b="1" dirty="0">
                <a:solidFill>
                  <a:srgbClr val="FF0000"/>
                </a:solidFill>
              </a:rPr>
              <a:t>A(n) </a:t>
            </a:r>
            <a:r>
              <a:rPr lang="en-US" altLang="zh-CN" b="1" dirty="0">
                <a:solidFill>
                  <a:srgbClr val="FF0000"/>
                </a:solidFill>
                <a:sym typeface="Symbol" pitchFamily="18" charset="2"/>
              </a:rPr>
              <a:t> </a:t>
            </a:r>
            <a:r>
              <a:rPr lang="en-US" altLang="zh-CN" b="1" i="1" dirty="0">
                <a:solidFill>
                  <a:srgbClr val="FF0000"/>
                </a:solidFill>
                <a:sym typeface="Symbol" pitchFamily="18" charset="2"/>
              </a:rPr>
              <a:t></a:t>
            </a:r>
            <a:r>
              <a:rPr lang="en-US" altLang="zh-CN" b="1" dirty="0">
                <a:solidFill>
                  <a:srgbClr val="FF0000"/>
                </a:solidFill>
                <a:sym typeface="Symbol" pitchFamily="18" charset="2"/>
              </a:rPr>
              <a:t>(</a:t>
            </a:r>
            <a:r>
              <a:rPr lang="en-US" altLang="zh-CN" b="1" i="1" dirty="0">
                <a:solidFill>
                  <a:srgbClr val="FF0000"/>
                </a:solidFill>
                <a:sym typeface="Symbol" pitchFamily="18" charset="2"/>
              </a:rPr>
              <a:t>n</a:t>
            </a:r>
            <a:r>
              <a:rPr lang="en-US" altLang="zh-CN" b="1" dirty="0">
                <a:solidFill>
                  <a:srgbClr val="FF0000"/>
                </a:solidFill>
                <a:sym typeface="Symbol" pitchFamily="18" charset="2"/>
              </a:rPr>
              <a:t>lg</a:t>
            </a:r>
            <a:r>
              <a:rPr lang="en-US" altLang="zh-CN" b="1" i="1" dirty="0">
                <a:solidFill>
                  <a:srgbClr val="FF0000"/>
                </a:solidFill>
                <a:sym typeface="Symbol" pitchFamily="18" charset="2"/>
              </a:rPr>
              <a:t>n</a:t>
            </a:r>
            <a:r>
              <a:rPr lang="en-US" altLang="zh-CN" b="1" dirty="0">
                <a:solidFill>
                  <a:srgbClr val="FF0000"/>
                </a:solidFill>
                <a:sym typeface="Symbol" pitchFamily="18" charset="2"/>
              </a:rPr>
              <a:t>)</a:t>
            </a:r>
          </a:p>
          <a:p>
            <a:pPr eaLnBrk="1" hangingPunct="1"/>
            <a:r>
              <a:rPr lang="en-US" altLang="zh-CN" dirty="0">
                <a:sym typeface="Symbol" pitchFamily="18" charset="2"/>
              </a:rPr>
              <a:t>More good news: heapSort is an in-space algorithm </a:t>
            </a:r>
            <a:r>
              <a:rPr lang="en-US" altLang="zh-CN" sz="2400" dirty="0">
                <a:sym typeface="Symbol" pitchFamily="18" charset="2"/>
              </a:rPr>
              <a:t>(using iteration instead of </a:t>
            </a:r>
            <a:r>
              <a:rPr lang="en-US" altLang="zh-CN" sz="2400">
                <a:sym typeface="Symbol" pitchFamily="18" charset="2"/>
              </a:rPr>
              <a:t>recursion)</a:t>
            </a:r>
            <a:endParaRPr lang="en-US" altLang="zh-CN" sz="2400" dirty="0">
              <a:sym typeface="Symbol" pitchFamily="18" charset="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Let us improve </a:t>
            </a:r>
            <a:r>
              <a:rPr lang="en-US" altLang="zh-CN" dirty="0" err="1"/>
              <a:t>HeapSort</a:t>
            </a:r>
            <a:r>
              <a:rPr lang="en-US" altLang="zh-CN" dirty="0"/>
              <a:t> now!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8612" y="1941513"/>
            <a:ext cx="8637587" cy="41148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                      </a:t>
            </a:r>
          </a:p>
          <a:p>
            <a:pPr marL="0" indent="0" eaLnBrk="1" hangingPunct="1"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                      W(n) </a:t>
            </a:r>
            <a:r>
              <a:rPr lang="en-US" altLang="zh-CN" b="1" dirty="0">
                <a:solidFill>
                  <a:srgbClr val="FF0000"/>
                </a:solidFill>
                <a:sym typeface="Symbol" pitchFamily="18" charset="2"/>
              </a:rPr>
              <a:t> 2</a:t>
            </a:r>
            <a:r>
              <a:rPr lang="en-US" altLang="zh-CN" b="1" i="1" dirty="0">
                <a:solidFill>
                  <a:srgbClr val="FF0000"/>
                </a:solidFill>
                <a:sym typeface="Symbol" pitchFamily="18" charset="2"/>
              </a:rPr>
              <a:t>n</a:t>
            </a:r>
            <a:r>
              <a:rPr lang="en-US" altLang="zh-CN" b="1" dirty="0">
                <a:solidFill>
                  <a:srgbClr val="FF0000"/>
                </a:solidFill>
                <a:sym typeface="Symbol" pitchFamily="18" charset="2"/>
              </a:rPr>
              <a:t>lg</a:t>
            </a:r>
            <a:r>
              <a:rPr lang="en-US" altLang="zh-CN" b="1" i="1" dirty="0">
                <a:solidFill>
                  <a:srgbClr val="FF0000"/>
                </a:solidFill>
                <a:sym typeface="Symbol" pitchFamily="18" charset="2"/>
              </a:rPr>
              <a:t>n</a:t>
            </a:r>
            <a:r>
              <a:rPr lang="en-US" altLang="zh-CN" b="1" dirty="0">
                <a:solidFill>
                  <a:srgbClr val="FF0000"/>
                </a:solidFill>
                <a:sym typeface="Symbol" pitchFamily="18" charset="2"/>
              </a:rPr>
              <a:t> + (</a:t>
            </a:r>
            <a:r>
              <a:rPr lang="en-US" altLang="zh-CN" b="1" i="1" dirty="0">
                <a:solidFill>
                  <a:srgbClr val="FF0000"/>
                </a:solidFill>
                <a:sym typeface="Symbol" pitchFamily="18" charset="2"/>
              </a:rPr>
              <a:t>n</a:t>
            </a:r>
            <a:r>
              <a:rPr lang="en-US" altLang="zh-CN" b="1" dirty="0">
                <a:solidFill>
                  <a:srgbClr val="FF0000"/>
                </a:solidFill>
                <a:sym typeface="Symbol" pitchFamily="18" charset="2"/>
              </a:rPr>
              <a:t>)</a:t>
            </a:r>
            <a:endParaRPr lang="en-US" altLang="zh-CN" dirty="0">
              <a:sym typeface="Symbol" pitchFamily="18" charset="2"/>
            </a:endParaRPr>
          </a:p>
          <a:p>
            <a:pPr eaLnBrk="1" hangingPunct="1"/>
            <a:endParaRPr lang="en-US" altLang="zh-CN" dirty="0">
              <a:sym typeface="Symbol" pitchFamily="18" charset="2"/>
            </a:endParaRPr>
          </a:p>
          <a:p>
            <a:pPr eaLnBrk="1" hangingPunct="1"/>
            <a:r>
              <a:rPr lang="en-US" altLang="zh-CN" dirty="0">
                <a:sym typeface="Symbol" pitchFamily="18" charset="2"/>
              </a:rPr>
              <a:t>It</a:t>
            </a:r>
            <a:r>
              <a:rPr lang="zh-CN" altLang="en-US" dirty="0">
                <a:sym typeface="Symbol" pitchFamily="18" charset="2"/>
              </a:rPr>
              <a:t> </a:t>
            </a:r>
            <a:r>
              <a:rPr lang="en-US" altLang="zh-CN" dirty="0">
                <a:sym typeface="Symbol" pitchFamily="18" charset="2"/>
              </a:rPr>
              <a:t>will be more competitive </a:t>
            </a:r>
            <a:r>
              <a:rPr lang="en-US" altLang="zh-CN" b="1" i="1" dirty="0">
                <a:sym typeface="Symbol" pitchFamily="18" charset="2"/>
              </a:rPr>
              <a:t>if only</a:t>
            </a:r>
            <a:r>
              <a:rPr lang="en-US" altLang="zh-CN" b="1" dirty="0">
                <a:sym typeface="Symbol" pitchFamily="18" charset="2"/>
              </a:rPr>
              <a:t> </a:t>
            </a:r>
            <a:r>
              <a:rPr lang="en-US" altLang="zh-CN" dirty="0">
                <a:sym typeface="Symbol" pitchFamily="18" charset="2"/>
              </a:rPr>
              <a:t>the coefficient of the leading term can be decreased to </a:t>
            </a:r>
            <a:r>
              <a:rPr lang="en-US" altLang="zh-CN" i="1" dirty="0">
                <a:sym typeface="Symbol" pitchFamily="18" charset="2"/>
              </a:rPr>
              <a:t>one.</a:t>
            </a:r>
          </a:p>
          <a:p>
            <a:pPr lvl="1" eaLnBrk="1" hangingPunct="1"/>
            <a:r>
              <a:rPr lang="en-US" altLang="zh-CN" i="1" dirty="0">
                <a:solidFill>
                  <a:srgbClr val="FF0000"/>
                </a:solidFill>
                <a:sym typeface="Symbol" pitchFamily="18" charset="2"/>
              </a:rPr>
              <a:t>How to decrease it to one? </a:t>
            </a:r>
            <a:endParaRPr lang="en-US" altLang="zh-CN" dirty="0">
              <a:solidFill>
                <a:srgbClr val="FF0000"/>
              </a:solidFill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43427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The input of </a:t>
            </a:r>
            <a:r>
              <a:rPr lang="en-US" altLang="zh-CN" dirty="0" err="1"/>
              <a:t>fixHeap</a:t>
            </a:r>
            <a:endParaRPr lang="en-US" altLang="zh-CN" dirty="0"/>
          </a:p>
        </p:txBody>
      </p:sp>
      <p:sp>
        <p:nvSpPr>
          <p:cNvPr id="11276" name="Text Box 115"/>
          <p:cNvSpPr txBox="1">
            <a:spLocks noChangeArrowheads="1"/>
          </p:cNvSpPr>
          <p:nvPr/>
        </p:nvSpPr>
        <p:spPr bwMode="auto">
          <a:xfrm>
            <a:off x="5724128" y="3436457"/>
            <a:ext cx="8191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 dirty="0"/>
              <a:t>K=20</a:t>
            </a:r>
          </a:p>
        </p:txBody>
      </p:sp>
      <p:sp>
        <p:nvSpPr>
          <p:cNvPr id="11301" name="Oval 143"/>
          <p:cNvSpPr>
            <a:spLocks noChangeArrowheads="1"/>
          </p:cNvSpPr>
          <p:nvPr/>
        </p:nvSpPr>
        <p:spPr bwMode="auto">
          <a:xfrm>
            <a:off x="2542233" y="3149427"/>
            <a:ext cx="360362" cy="3603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302" name="Oval 144"/>
          <p:cNvSpPr>
            <a:spLocks noChangeArrowheads="1"/>
          </p:cNvSpPr>
          <p:nvPr/>
        </p:nvSpPr>
        <p:spPr bwMode="auto">
          <a:xfrm>
            <a:off x="2045345" y="3714577"/>
            <a:ext cx="360363" cy="3603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303" name="Text Box 145"/>
          <p:cNvSpPr txBox="1">
            <a:spLocks noChangeArrowheads="1"/>
          </p:cNvSpPr>
          <p:nvPr/>
        </p:nvSpPr>
        <p:spPr bwMode="auto">
          <a:xfrm>
            <a:off x="2531120" y="3158952"/>
            <a:ext cx="522288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/>
              <a:t>24</a:t>
            </a:r>
          </a:p>
        </p:txBody>
      </p:sp>
      <p:sp>
        <p:nvSpPr>
          <p:cNvPr id="11304" name="Text Box 146"/>
          <p:cNvSpPr txBox="1">
            <a:spLocks noChangeArrowheads="1"/>
          </p:cNvSpPr>
          <p:nvPr/>
        </p:nvSpPr>
        <p:spPr bwMode="auto">
          <a:xfrm>
            <a:off x="2026295" y="3720927"/>
            <a:ext cx="5048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/>
              <a:t>20</a:t>
            </a:r>
          </a:p>
        </p:txBody>
      </p:sp>
      <p:sp>
        <p:nvSpPr>
          <p:cNvPr id="11305" name="Oval 147"/>
          <p:cNvSpPr>
            <a:spLocks noChangeArrowheads="1"/>
          </p:cNvSpPr>
          <p:nvPr/>
        </p:nvSpPr>
        <p:spPr bwMode="auto">
          <a:xfrm>
            <a:off x="3505845" y="3714577"/>
            <a:ext cx="360363" cy="3603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306" name="Oval 149"/>
          <p:cNvSpPr>
            <a:spLocks noChangeArrowheads="1"/>
          </p:cNvSpPr>
          <p:nvPr/>
        </p:nvSpPr>
        <p:spPr bwMode="auto">
          <a:xfrm>
            <a:off x="3216920" y="2636664"/>
            <a:ext cx="360363" cy="360363"/>
          </a:xfrm>
          <a:prstGeom prst="ellipse">
            <a:avLst/>
          </a:prstGeom>
          <a:noFill/>
          <a:ln w="38100" cmpd="dbl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307" name="Oval 151"/>
          <p:cNvSpPr>
            <a:spLocks noChangeArrowheads="1"/>
          </p:cNvSpPr>
          <p:nvPr/>
        </p:nvSpPr>
        <p:spPr bwMode="auto">
          <a:xfrm>
            <a:off x="3040708" y="3714577"/>
            <a:ext cx="360362" cy="3603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308" name="Oval 153"/>
          <p:cNvSpPr>
            <a:spLocks noChangeArrowheads="1"/>
          </p:cNvSpPr>
          <p:nvPr/>
        </p:nvSpPr>
        <p:spPr bwMode="auto">
          <a:xfrm>
            <a:off x="3878908" y="3144664"/>
            <a:ext cx="360362" cy="36036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309" name="Oval 154"/>
          <p:cNvSpPr>
            <a:spLocks noChangeArrowheads="1"/>
          </p:cNvSpPr>
          <p:nvPr/>
        </p:nvSpPr>
        <p:spPr bwMode="auto">
          <a:xfrm>
            <a:off x="4253558" y="3714577"/>
            <a:ext cx="360362" cy="3603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310" name="Oval 155"/>
          <p:cNvSpPr>
            <a:spLocks noChangeArrowheads="1"/>
          </p:cNvSpPr>
          <p:nvPr/>
        </p:nvSpPr>
        <p:spPr bwMode="auto">
          <a:xfrm>
            <a:off x="2321570" y="4314652"/>
            <a:ext cx="360363" cy="3603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311" name="Oval 156"/>
          <p:cNvSpPr>
            <a:spLocks noChangeArrowheads="1"/>
          </p:cNvSpPr>
          <p:nvPr/>
        </p:nvSpPr>
        <p:spPr bwMode="auto">
          <a:xfrm>
            <a:off x="1767533" y="4314652"/>
            <a:ext cx="360362" cy="3603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312" name="Text Box 157"/>
          <p:cNvSpPr txBox="1">
            <a:spLocks noChangeArrowheads="1"/>
          </p:cNvSpPr>
          <p:nvPr/>
        </p:nvSpPr>
        <p:spPr bwMode="auto">
          <a:xfrm>
            <a:off x="2354908" y="4316239"/>
            <a:ext cx="3587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/>
              <a:t>5</a:t>
            </a:r>
          </a:p>
        </p:txBody>
      </p:sp>
      <p:sp>
        <p:nvSpPr>
          <p:cNvPr id="11313" name="Text Box 158"/>
          <p:cNvSpPr txBox="1">
            <a:spLocks noChangeArrowheads="1"/>
          </p:cNvSpPr>
          <p:nvPr/>
        </p:nvSpPr>
        <p:spPr bwMode="auto">
          <a:xfrm>
            <a:off x="1699270" y="4316239"/>
            <a:ext cx="6032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/>
              <a:t>12</a:t>
            </a:r>
          </a:p>
        </p:txBody>
      </p:sp>
      <p:sp>
        <p:nvSpPr>
          <p:cNvPr id="11314" name="Text Box 159"/>
          <p:cNvSpPr txBox="1">
            <a:spLocks noChangeArrowheads="1"/>
          </p:cNvSpPr>
          <p:nvPr/>
        </p:nvSpPr>
        <p:spPr bwMode="auto">
          <a:xfrm>
            <a:off x="4282133" y="3703464"/>
            <a:ext cx="6032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dirty="0"/>
              <a:t>18</a:t>
            </a:r>
          </a:p>
        </p:txBody>
      </p:sp>
      <p:sp>
        <p:nvSpPr>
          <p:cNvPr id="11315" name="Text Box 160"/>
          <p:cNvSpPr txBox="1">
            <a:spLocks noChangeArrowheads="1"/>
          </p:cNvSpPr>
          <p:nvPr/>
        </p:nvSpPr>
        <p:spPr bwMode="auto">
          <a:xfrm>
            <a:off x="3482033" y="3714577"/>
            <a:ext cx="6032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dirty="0"/>
              <a:t>3</a:t>
            </a:r>
            <a:endParaRPr kumimoji="0" lang="zh-CN" altLang="en-US" sz="1800" dirty="0"/>
          </a:p>
        </p:txBody>
      </p:sp>
      <p:sp>
        <p:nvSpPr>
          <p:cNvPr id="11316" name="Text Box 161"/>
          <p:cNvSpPr txBox="1">
            <a:spLocks noChangeArrowheads="1"/>
          </p:cNvSpPr>
          <p:nvPr/>
        </p:nvSpPr>
        <p:spPr bwMode="auto">
          <a:xfrm>
            <a:off x="3001020" y="3727277"/>
            <a:ext cx="6032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/>
              <a:t>21</a:t>
            </a:r>
          </a:p>
        </p:txBody>
      </p:sp>
      <p:sp>
        <p:nvSpPr>
          <p:cNvPr id="11317" name="Text Box 162"/>
          <p:cNvSpPr txBox="1">
            <a:spLocks noChangeArrowheads="1"/>
          </p:cNvSpPr>
          <p:nvPr/>
        </p:nvSpPr>
        <p:spPr bwMode="auto">
          <a:xfrm>
            <a:off x="3839220" y="3144664"/>
            <a:ext cx="6032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/>
              <a:t>30</a:t>
            </a:r>
          </a:p>
        </p:txBody>
      </p:sp>
      <p:sp>
        <p:nvSpPr>
          <p:cNvPr id="11318" name="Line 163"/>
          <p:cNvSpPr>
            <a:spLocks noChangeShapeType="1"/>
          </p:cNvSpPr>
          <p:nvPr/>
        </p:nvSpPr>
        <p:spPr bwMode="auto">
          <a:xfrm flipH="1">
            <a:off x="2853383" y="2908127"/>
            <a:ext cx="388937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319" name="Line 164"/>
          <p:cNvSpPr>
            <a:spLocks noChangeShapeType="1"/>
          </p:cNvSpPr>
          <p:nvPr/>
        </p:nvSpPr>
        <p:spPr bwMode="auto">
          <a:xfrm>
            <a:off x="3564583" y="2893839"/>
            <a:ext cx="377825" cy="290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320" name="Line 165"/>
          <p:cNvSpPr>
            <a:spLocks noChangeShapeType="1"/>
          </p:cNvSpPr>
          <p:nvPr/>
        </p:nvSpPr>
        <p:spPr bwMode="auto">
          <a:xfrm flipH="1">
            <a:off x="2316808" y="3482802"/>
            <a:ext cx="277812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321" name="Line 166"/>
          <p:cNvSpPr>
            <a:spLocks noChangeShapeType="1"/>
          </p:cNvSpPr>
          <p:nvPr/>
        </p:nvSpPr>
        <p:spPr bwMode="auto">
          <a:xfrm>
            <a:off x="2867670" y="3430414"/>
            <a:ext cx="276225" cy="290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322" name="Line 167"/>
          <p:cNvSpPr>
            <a:spLocks noChangeShapeType="1"/>
          </p:cNvSpPr>
          <p:nvPr/>
        </p:nvSpPr>
        <p:spPr bwMode="auto">
          <a:xfrm flipH="1">
            <a:off x="3767783" y="3458989"/>
            <a:ext cx="160337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323" name="Line 168"/>
          <p:cNvSpPr>
            <a:spLocks noChangeShapeType="1"/>
          </p:cNvSpPr>
          <p:nvPr/>
        </p:nvSpPr>
        <p:spPr bwMode="auto">
          <a:xfrm>
            <a:off x="4159895" y="3474864"/>
            <a:ext cx="171450" cy="239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324" name="Line 169"/>
          <p:cNvSpPr>
            <a:spLocks noChangeShapeType="1"/>
          </p:cNvSpPr>
          <p:nvPr/>
        </p:nvSpPr>
        <p:spPr bwMode="auto">
          <a:xfrm flipH="1">
            <a:off x="2012008" y="4059064"/>
            <a:ext cx="150812" cy="242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325" name="Line 170"/>
          <p:cNvSpPr>
            <a:spLocks noChangeShapeType="1"/>
          </p:cNvSpPr>
          <p:nvPr/>
        </p:nvSpPr>
        <p:spPr bwMode="auto">
          <a:xfrm>
            <a:off x="2316808" y="4054302"/>
            <a:ext cx="144462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351" name="Text Box 201"/>
          <p:cNvSpPr txBox="1">
            <a:spLocks noChangeArrowheads="1"/>
          </p:cNvSpPr>
          <p:nvPr/>
        </p:nvSpPr>
        <p:spPr bwMode="auto">
          <a:xfrm>
            <a:off x="3851920" y="2204864"/>
            <a:ext cx="17287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/>
              <a:t>vacant</a:t>
            </a:r>
          </a:p>
        </p:txBody>
      </p:sp>
      <p:sp>
        <p:nvSpPr>
          <p:cNvPr id="11352" name="Line 202"/>
          <p:cNvSpPr>
            <a:spLocks noChangeShapeType="1"/>
          </p:cNvSpPr>
          <p:nvPr/>
        </p:nvSpPr>
        <p:spPr bwMode="auto">
          <a:xfrm flipH="1">
            <a:off x="3420120" y="2492202"/>
            <a:ext cx="504825" cy="360362"/>
          </a:xfrm>
          <a:prstGeom prst="line">
            <a:avLst/>
          </a:prstGeom>
          <a:noFill/>
          <a:ln w="19050">
            <a:solidFill>
              <a:srgbClr val="808000"/>
            </a:solidFill>
            <a:prstDash val="lgDash"/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974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323850" y="1773238"/>
            <a:ext cx="8229600" cy="4464050"/>
          </a:xfrm>
          <a:prstGeom prst="rect">
            <a:avLst/>
          </a:prstGeom>
          <a:solidFill>
            <a:srgbClr val="CCFFFF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722313"/>
            <a:ext cx="8955088" cy="762000"/>
          </a:xfrm>
        </p:spPr>
        <p:txBody>
          <a:bodyPr/>
          <a:lstStyle/>
          <a:p>
            <a:pPr eaLnBrk="1" hangingPunct="1"/>
            <a:r>
              <a:rPr lang="en-US" altLang="zh-CN"/>
              <a:t>Number of Comparisons in fixHeap</a:t>
            </a:r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1752600"/>
            <a:ext cx="8208963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/>
              <a:t>Procesure: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/>
              <a:t>fixHeap(H,K)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/>
              <a:t>    </a:t>
            </a:r>
            <a:r>
              <a:rPr lang="en-US" altLang="zh-CN" sz="2400" b="1"/>
              <a:t>if </a:t>
            </a:r>
            <a:r>
              <a:rPr lang="en-US" altLang="zh-CN" sz="2400"/>
              <a:t>(H is a leaf) insert K in root(H);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/>
              <a:t>    </a:t>
            </a:r>
            <a:r>
              <a:rPr lang="en-US" altLang="zh-CN" sz="2400" b="1"/>
              <a:t>else</a:t>
            </a:r>
            <a:endParaRPr lang="en-US" altLang="zh-CN" sz="2400"/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/>
              <a:t>        Set </a:t>
            </a:r>
            <a:r>
              <a:rPr lang="en-US" altLang="zh-CN" sz="2400" b="1" i="1">
                <a:solidFill>
                  <a:srgbClr val="0000CC"/>
                </a:solidFill>
              </a:rPr>
              <a:t>largerSubHeap</a:t>
            </a:r>
            <a:r>
              <a:rPr lang="en-US" altLang="zh-CN" sz="2400"/>
              <a:t>;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/>
              <a:t>        </a:t>
            </a:r>
            <a:r>
              <a:rPr lang="en-US" altLang="zh-CN" sz="2400" b="1"/>
              <a:t>if</a:t>
            </a:r>
            <a:r>
              <a:rPr lang="en-US" altLang="zh-CN" sz="2400"/>
              <a:t> (K.key</a:t>
            </a:r>
            <a:r>
              <a:rPr lang="en-US" altLang="zh-CN" sz="2400">
                <a:sym typeface="Symbol" pitchFamily="18" charset="2"/>
              </a:rPr>
              <a:t>root(largerSubHeap).key) insert K in root(H)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>
                <a:sym typeface="Symbol" pitchFamily="18" charset="2"/>
              </a:rPr>
              <a:t>        </a:t>
            </a:r>
            <a:r>
              <a:rPr lang="en-US" altLang="zh-CN" sz="2400" b="1">
                <a:sym typeface="Symbol" pitchFamily="18" charset="2"/>
              </a:rPr>
              <a:t>else</a:t>
            </a:r>
            <a:r>
              <a:rPr lang="en-US" altLang="zh-CN" sz="2400">
                <a:sym typeface="Symbol" pitchFamily="18" charset="2"/>
              </a:rPr>
              <a:t> 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>
                <a:sym typeface="Symbol" pitchFamily="18" charset="2"/>
              </a:rPr>
              <a:t>            insert root(largerSubHeap) in root(H);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/>
              <a:t>            </a:t>
            </a:r>
            <a:r>
              <a:rPr lang="en-US" altLang="zh-CN" sz="2400" b="1" i="1">
                <a:solidFill>
                  <a:schemeClr val="tx2"/>
                </a:solidFill>
              </a:rPr>
              <a:t>fixHeap(largerSubHeap, K)</a:t>
            </a:r>
            <a:r>
              <a:rPr lang="en-US" altLang="zh-CN" sz="2400"/>
              <a:t>;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/>
              <a:t>   </a:t>
            </a:r>
            <a:r>
              <a:rPr lang="en-US" altLang="zh-CN" sz="2400" b="1"/>
              <a:t>return</a:t>
            </a:r>
            <a:endParaRPr lang="en-US" altLang="zh-CN" sz="2400"/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6084888" y="1628775"/>
            <a:ext cx="2808287" cy="1244600"/>
          </a:xfrm>
          <a:prstGeom prst="rect">
            <a:avLst/>
          </a:prstGeom>
          <a:solidFill>
            <a:srgbClr val="FFFF99"/>
          </a:solidFill>
          <a:ln w="57150" cmpd="thickThin">
            <a:solidFill>
              <a:srgbClr val="FF99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/>
              <a:t>2 comparisons are done in filtering down for one level.</a:t>
            </a:r>
          </a:p>
        </p:txBody>
      </p:sp>
      <p:sp>
        <p:nvSpPr>
          <p:cNvPr id="23558" name="Line 6"/>
          <p:cNvSpPr>
            <a:spLocks noChangeShapeType="1"/>
          </p:cNvSpPr>
          <p:nvPr/>
        </p:nvSpPr>
        <p:spPr bwMode="auto">
          <a:xfrm flipH="1">
            <a:off x="4500563" y="2781300"/>
            <a:ext cx="1584325" cy="863600"/>
          </a:xfrm>
          <a:prstGeom prst="line">
            <a:avLst/>
          </a:prstGeom>
          <a:noFill/>
          <a:ln w="25400">
            <a:solidFill>
              <a:srgbClr val="FF99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The input of </a:t>
            </a:r>
            <a:r>
              <a:rPr lang="en-US" altLang="zh-CN" dirty="0" err="1"/>
              <a:t>bubbleUpHeap</a:t>
            </a:r>
            <a:endParaRPr lang="en-US" altLang="zh-CN" dirty="0"/>
          </a:p>
        </p:txBody>
      </p:sp>
      <p:sp>
        <p:nvSpPr>
          <p:cNvPr id="11276" name="Text Box 115"/>
          <p:cNvSpPr txBox="1">
            <a:spLocks noChangeArrowheads="1"/>
          </p:cNvSpPr>
          <p:nvPr/>
        </p:nvSpPr>
        <p:spPr bwMode="auto">
          <a:xfrm>
            <a:off x="5724128" y="3436457"/>
            <a:ext cx="8191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 dirty="0"/>
              <a:t>K=20</a:t>
            </a:r>
          </a:p>
        </p:txBody>
      </p:sp>
      <p:sp>
        <p:nvSpPr>
          <p:cNvPr id="11301" name="Oval 143"/>
          <p:cNvSpPr>
            <a:spLocks noChangeArrowheads="1"/>
          </p:cNvSpPr>
          <p:nvPr/>
        </p:nvSpPr>
        <p:spPr bwMode="auto">
          <a:xfrm>
            <a:off x="2542233" y="3149427"/>
            <a:ext cx="360362" cy="3603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302" name="Oval 144"/>
          <p:cNvSpPr>
            <a:spLocks noChangeArrowheads="1"/>
          </p:cNvSpPr>
          <p:nvPr/>
        </p:nvSpPr>
        <p:spPr bwMode="auto">
          <a:xfrm>
            <a:off x="2045345" y="3714577"/>
            <a:ext cx="360363" cy="3603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303" name="Text Box 145"/>
          <p:cNvSpPr txBox="1">
            <a:spLocks noChangeArrowheads="1"/>
          </p:cNvSpPr>
          <p:nvPr/>
        </p:nvSpPr>
        <p:spPr bwMode="auto">
          <a:xfrm>
            <a:off x="2531120" y="3158952"/>
            <a:ext cx="522288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/>
              <a:t>24</a:t>
            </a:r>
          </a:p>
        </p:txBody>
      </p:sp>
      <p:sp>
        <p:nvSpPr>
          <p:cNvPr id="11304" name="Text Box 146"/>
          <p:cNvSpPr txBox="1">
            <a:spLocks noChangeArrowheads="1"/>
          </p:cNvSpPr>
          <p:nvPr/>
        </p:nvSpPr>
        <p:spPr bwMode="auto">
          <a:xfrm>
            <a:off x="2026295" y="3720927"/>
            <a:ext cx="5048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/>
              <a:t>20</a:t>
            </a:r>
          </a:p>
        </p:txBody>
      </p:sp>
      <p:sp>
        <p:nvSpPr>
          <p:cNvPr id="11305" name="Oval 147"/>
          <p:cNvSpPr>
            <a:spLocks noChangeArrowheads="1"/>
          </p:cNvSpPr>
          <p:nvPr/>
        </p:nvSpPr>
        <p:spPr bwMode="auto">
          <a:xfrm>
            <a:off x="3505845" y="3714577"/>
            <a:ext cx="360363" cy="3603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306" name="Oval 149"/>
          <p:cNvSpPr>
            <a:spLocks noChangeArrowheads="1"/>
          </p:cNvSpPr>
          <p:nvPr/>
        </p:nvSpPr>
        <p:spPr bwMode="auto">
          <a:xfrm>
            <a:off x="4197130" y="3707113"/>
            <a:ext cx="360363" cy="360363"/>
          </a:xfrm>
          <a:prstGeom prst="ellipse">
            <a:avLst/>
          </a:prstGeom>
          <a:noFill/>
          <a:ln w="38100" cmpd="dbl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307" name="Oval 151"/>
          <p:cNvSpPr>
            <a:spLocks noChangeArrowheads="1"/>
          </p:cNvSpPr>
          <p:nvPr/>
        </p:nvSpPr>
        <p:spPr bwMode="auto">
          <a:xfrm>
            <a:off x="3040708" y="3714577"/>
            <a:ext cx="360362" cy="3603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308" name="Oval 153"/>
          <p:cNvSpPr>
            <a:spLocks noChangeArrowheads="1"/>
          </p:cNvSpPr>
          <p:nvPr/>
        </p:nvSpPr>
        <p:spPr bwMode="auto">
          <a:xfrm>
            <a:off x="3878908" y="3144664"/>
            <a:ext cx="360362" cy="36036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310" name="Oval 155"/>
          <p:cNvSpPr>
            <a:spLocks noChangeArrowheads="1"/>
          </p:cNvSpPr>
          <p:nvPr/>
        </p:nvSpPr>
        <p:spPr bwMode="auto">
          <a:xfrm>
            <a:off x="2321570" y="4314652"/>
            <a:ext cx="360363" cy="3603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311" name="Oval 156"/>
          <p:cNvSpPr>
            <a:spLocks noChangeArrowheads="1"/>
          </p:cNvSpPr>
          <p:nvPr/>
        </p:nvSpPr>
        <p:spPr bwMode="auto">
          <a:xfrm>
            <a:off x="1767533" y="4314652"/>
            <a:ext cx="360362" cy="3603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312" name="Text Box 157"/>
          <p:cNvSpPr txBox="1">
            <a:spLocks noChangeArrowheads="1"/>
          </p:cNvSpPr>
          <p:nvPr/>
        </p:nvSpPr>
        <p:spPr bwMode="auto">
          <a:xfrm>
            <a:off x="2354908" y="4316239"/>
            <a:ext cx="3587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/>
              <a:t>5</a:t>
            </a:r>
          </a:p>
        </p:txBody>
      </p:sp>
      <p:sp>
        <p:nvSpPr>
          <p:cNvPr id="11313" name="Text Box 158"/>
          <p:cNvSpPr txBox="1">
            <a:spLocks noChangeArrowheads="1"/>
          </p:cNvSpPr>
          <p:nvPr/>
        </p:nvSpPr>
        <p:spPr bwMode="auto">
          <a:xfrm>
            <a:off x="1699270" y="4316239"/>
            <a:ext cx="6032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/>
              <a:t>12</a:t>
            </a:r>
          </a:p>
        </p:txBody>
      </p:sp>
      <p:sp>
        <p:nvSpPr>
          <p:cNvPr id="11314" name="Text Box 159"/>
          <p:cNvSpPr txBox="1">
            <a:spLocks noChangeArrowheads="1"/>
          </p:cNvSpPr>
          <p:nvPr/>
        </p:nvSpPr>
        <p:spPr bwMode="auto">
          <a:xfrm>
            <a:off x="3556645" y="3727026"/>
            <a:ext cx="6032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dirty="0"/>
              <a:t>3</a:t>
            </a:r>
          </a:p>
        </p:txBody>
      </p:sp>
      <p:sp>
        <p:nvSpPr>
          <p:cNvPr id="11315" name="Text Box 160"/>
          <p:cNvSpPr txBox="1">
            <a:spLocks noChangeArrowheads="1"/>
          </p:cNvSpPr>
          <p:nvPr/>
        </p:nvSpPr>
        <p:spPr bwMode="auto">
          <a:xfrm>
            <a:off x="3859554" y="3135683"/>
            <a:ext cx="6032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dirty="0"/>
              <a:t>18</a:t>
            </a:r>
          </a:p>
        </p:txBody>
      </p:sp>
      <p:sp>
        <p:nvSpPr>
          <p:cNvPr id="11316" name="Text Box 161"/>
          <p:cNvSpPr txBox="1">
            <a:spLocks noChangeArrowheads="1"/>
          </p:cNvSpPr>
          <p:nvPr/>
        </p:nvSpPr>
        <p:spPr bwMode="auto">
          <a:xfrm>
            <a:off x="3001020" y="3727277"/>
            <a:ext cx="6032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/>
              <a:t>21</a:t>
            </a:r>
          </a:p>
        </p:txBody>
      </p:sp>
      <p:sp>
        <p:nvSpPr>
          <p:cNvPr id="11317" name="Text Box 162"/>
          <p:cNvSpPr txBox="1">
            <a:spLocks noChangeArrowheads="1"/>
          </p:cNvSpPr>
          <p:nvPr/>
        </p:nvSpPr>
        <p:spPr bwMode="auto">
          <a:xfrm>
            <a:off x="3218781" y="2681240"/>
            <a:ext cx="6032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dirty="0"/>
              <a:t>30</a:t>
            </a:r>
          </a:p>
        </p:txBody>
      </p:sp>
      <p:sp>
        <p:nvSpPr>
          <p:cNvPr id="11318" name="Line 163"/>
          <p:cNvSpPr>
            <a:spLocks noChangeShapeType="1"/>
          </p:cNvSpPr>
          <p:nvPr/>
        </p:nvSpPr>
        <p:spPr bwMode="auto">
          <a:xfrm flipH="1">
            <a:off x="2853383" y="2908127"/>
            <a:ext cx="388937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319" name="Line 164"/>
          <p:cNvSpPr>
            <a:spLocks noChangeShapeType="1"/>
          </p:cNvSpPr>
          <p:nvPr/>
        </p:nvSpPr>
        <p:spPr bwMode="auto">
          <a:xfrm>
            <a:off x="3564583" y="2893839"/>
            <a:ext cx="377825" cy="290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320" name="Line 165"/>
          <p:cNvSpPr>
            <a:spLocks noChangeShapeType="1"/>
          </p:cNvSpPr>
          <p:nvPr/>
        </p:nvSpPr>
        <p:spPr bwMode="auto">
          <a:xfrm flipH="1">
            <a:off x="2316808" y="3482802"/>
            <a:ext cx="277812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321" name="Line 166"/>
          <p:cNvSpPr>
            <a:spLocks noChangeShapeType="1"/>
          </p:cNvSpPr>
          <p:nvPr/>
        </p:nvSpPr>
        <p:spPr bwMode="auto">
          <a:xfrm>
            <a:off x="2867670" y="3430414"/>
            <a:ext cx="276225" cy="290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322" name="Line 167"/>
          <p:cNvSpPr>
            <a:spLocks noChangeShapeType="1"/>
          </p:cNvSpPr>
          <p:nvPr/>
        </p:nvSpPr>
        <p:spPr bwMode="auto">
          <a:xfrm flipH="1">
            <a:off x="3767783" y="3458989"/>
            <a:ext cx="160337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323" name="Line 168"/>
          <p:cNvSpPr>
            <a:spLocks noChangeShapeType="1"/>
          </p:cNvSpPr>
          <p:nvPr/>
        </p:nvSpPr>
        <p:spPr bwMode="auto">
          <a:xfrm>
            <a:off x="4159895" y="3474864"/>
            <a:ext cx="171450" cy="239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324" name="Line 169"/>
          <p:cNvSpPr>
            <a:spLocks noChangeShapeType="1"/>
          </p:cNvSpPr>
          <p:nvPr/>
        </p:nvSpPr>
        <p:spPr bwMode="auto">
          <a:xfrm flipH="1">
            <a:off x="2012008" y="4059064"/>
            <a:ext cx="150812" cy="242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325" name="Line 170"/>
          <p:cNvSpPr>
            <a:spLocks noChangeShapeType="1"/>
          </p:cNvSpPr>
          <p:nvPr/>
        </p:nvSpPr>
        <p:spPr bwMode="auto">
          <a:xfrm>
            <a:off x="2316808" y="4054302"/>
            <a:ext cx="144462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351" name="Text Box 201"/>
          <p:cNvSpPr txBox="1">
            <a:spLocks noChangeArrowheads="1"/>
          </p:cNvSpPr>
          <p:nvPr/>
        </p:nvSpPr>
        <p:spPr bwMode="auto">
          <a:xfrm>
            <a:off x="4607025" y="3211986"/>
            <a:ext cx="17287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dirty="0"/>
              <a:t>vacant</a:t>
            </a:r>
          </a:p>
        </p:txBody>
      </p:sp>
      <p:sp>
        <p:nvSpPr>
          <p:cNvPr id="11352" name="Line 202"/>
          <p:cNvSpPr>
            <a:spLocks noChangeShapeType="1"/>
          </p:cNvSpPr>
          <p:nvPr/>
        </p:nvSpPr>
        <p:spPr bwMode="auto">
          <a:xfrm flipH="1">
            <a:off x="4409837" y="3521126"/>
            <a:ext cx="504825" cy="360362"/>
          </a:xfrm>
          <a:prstGeom prst="line">
            <a:avLst/>
          </a:prstGeom>
          <a:noFill/>
          <a:ln w="19050">
            <a:solidFill>
              <a:srgbClr val="808000"/>
            </a:solidFill>
            <a:prstDash val="lgDash"/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2" name="Oval 153">
            <a:extLst>
              <a:ext uri="{FF2B5EF4-FFF2-40B4-BE49-F238E27FC236}">
                <a16:creationId xmlns:a16="http://schemas.microsoft.com/office/drawing/2014/main" id="{C01EDD71-1F92-874A-AB95-9B2688BC9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8781" y="2674850"/>
            <a:ext cx="360362" cy="36036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</p:spTree>
    <p:extLst>
      <p:ext uri="{BB962C8B-B14F-4D97-AF65-F5344CB8AC3E}">
        <p14:creationId xmlns:p14="http://schemas.microsoft.com/office/powerpoint/2010/main" val="1145101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317500" y="776427"/>
            <a:ext cx="8637588" cy="707886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A One-Comparison-per-Level Fixing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773238"/>
            <a:ext cx="8208963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400" dirty="0"/>
              <a:t>Bubble-Up Heap Algorithm: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b="1" dirty="0"/>
              <a:t>void</a:t>
            </a:r>
            <a:r>
              <a:rPr lang="en-US" altLang="zh-CN" sz="2400" dirty="0"/>
              <a:t> </a:t>
            </a:r>
            <a:r>
              <a:rPr lang="en-US" altLang="zh-CN" sz="2400" dirty="0" err="1"/>
              <a:t>bubbleUpHeap</a:t>
            </a:r>
            <a:r>
              <a:rPr lang="en-US" altLang="zh-CN" sz="2400" dirty="0"/>
              <a:t>(Element []E, </a:t>
            </a:r>
            <a:r>
              <a:rPr lang="en-US" altLang="zh-CN" sz="2400" b="1" dirty="0" err="1"/>
              <a:t>int</a:t>
            </a:r>
            <a:r>
              <a:rPr lang="en-US" altLang="zh-CN" sz="2400" dirty="0"/>
              <a:t> root, Element K, </a:t>
            </a:r>
            <a:r>
              <a:rPr lang="en-US" altLang="zh-CN" sz="2400" b="1" dirty="0" err="1"/>
              <a:t>int</a:t>
            </a:r>
            <a:r>
              <a:rPr lang="en-US" altLang="zh-CN" sz="2400" dirty="0"/>
              <a:t> vacant)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/>
              <a:t>    </a:t>
            </a:r>
            <a:r>
              <a:rPr lang="en-US" altLang="zh-CN" sz="2400" b="1" dirty="0"/>
              <a:t>if </a:t>
            </a:r>
            <a:r>
              <a:rPr lang="en-US" altLang="zh-CN" sz="2400" dirty="0"/>
              <a:t>(vacant==root) E[vacant]=K;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/>
              <a:t>    </a:t>
            </a:r>
            <a:r>
              <a:rPr lang="en-US" altLang="zh-CN" sz="2400" b="1" dirty="0"/>
              <a:t>else</a:t>
            </a:r>
            <a:endParaRPr lang="en-US" altLang="zh-CN" sz="2400" dirty="0"/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/>
              <a:t>        </a:t>
            </a:r>
            <a:r>
              <a:rPr lang="en-US" altLang="zh-CN" sz="2400" b="1" dirty="0" err="1"/>
              <a:t>int</a:t>
            </a:r>
            <a:r>
              <a:rPr lang="en-US" altLang="zh-CN" sz="2400" b="1" dirty="0"/>
              <a:t> </a:t>
            </a:r>
            <a:r>
              <a:rPr lang="en-US" altLang="zh-CN" sz="2400" dirty="0"/>
              <a:t>parent=vacant/2;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/>
              <a:t>        </a:t>
            </a:r>
            <a:r>
              <a:rPr lang="en-US" altLang="zh-CN" sz="2400" b="1" dirty="0"/>
              <a:t>if </a:t>
            </a:r>
            <a:r>
              <a:rPr lang="en-US" altLang="zh-CN" sz="2400" dirty="0"/>
              <a:t>(</a:t>
            </a:r>
            <a:r>
              <a:rPr lang="en-US" altLang="zh-CN" sz="2400" dirty="0" err="1"/>
              <a:t>K.key</a:t>
            </a:r>
            <a:r>
              <a:rPr lang="en-US" altLang="zh-CN" sz="2400" dirty="0" err="1">
                <a:sym typeface="Symbol" pitchFamily="18" charset="2"/>
              </a:rPr>
              <a:t>E</a:t>
            </a:r>
            <a:r>
              <a:rPr lang="en-US" altLang="zh-CN" sz="2400" dirty="0">
                <a:sym typeface="Symbol" pitchFamily="18" charset="2"/>
              </a:rPr>
              <a:t>[parent].key)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>
                <a:sym typeface="Symbol" pitchFamily="18" charset="2"/>
              </a:rPr>
              <a:t>            E[vacant]=K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b="1" dirty="0">
                <a:sym typeface="Symbol" pitchFamily="18" charset="2"/>
              </a:rPr>
              <a:t>        else</a:t>
            </a:r>
            <a:endParaRPr lang="en-US" altLang="zh-CN" sz="2400" dirty="0">
              <a:sym typeface="Symbol" pitchFamily="18" charset="2"/>
            </a:endParaRP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b="1" dirty="0">
                <a:sym typeface="Symbol" pitchFamily="18" charset="2"/>
              </a:rPr>
              <a:t>            </a:t>
            </a:r>
            <a:r>
              <a:rPr lang="en-US" altLang="zh-CN" sz="2400" dirty="0">
                <a:sym typeface="Symbol" pitchFamily="18" charset="2"/>
              </a:rPr>
              <a:t>E[vacant]=E[parent];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b="1" dirty="0">
                <a:sym typeface="Symbol" pitchFamily="18" charset="2"/>
              </a:rPr>
              <a:t>            </a:t>
            </a:r>
            <a:r>
              <a:rPr lang="en-US" altLang="zh-CN" sz="2400" dirty="0" err="1">
                <a:sym typeface="Symbol" pitchFamily="18" charset="2"/>
              </a:rPr>
              <a:t>bubbleUpHeap</a:t>
            </a:r>
            <a:r>
              <a:rPr lang="en-US" altLang="zh-CN" sz="2400" dirty="0">
                <a:sym typeface="Symbol" pitchFamily="18" charset="2"/>
              </a:rPr>
              <a:t>(</a:t>
            </a:r>
            <a:r>
              <a:rPr lang="en-US" altLang="zh-CN" sz="2400" dirty="0" err="1">
                <a:sym typeface="Symbol" pitchFamily="18" charset="2"/>
              </a:rPr>
              <a:t>E,root,K,parent</a:t>
            </a:r>
            <a:r>
              <a:rPr lang="en-US" altLang="zh-CN" sz="2400" dirty="0">
                <a:sym typeface="Symbol" pitchFamily="18" charset="2"/>
              </a:rPr>
              <a:t>);</a:t>
            </a:r>
            <a:endParaRPr lang="en-US" altLang="zh-CN" sz="2400" b="1" dirty="0">
              <a:sym typeface="Symbol" pitchFamily="18" charset="2"/>
            </a:endParaRP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5795963" y="3429000"/>
            <a:ext cx="2808287" cy="1225550"/>
          </a:xfrm>
          <a:prstGeom prst="rect">
            <a:avLst/>
          </a:prstGeom>
          <a:solidFill>
            <a:srgbClr val="FFFF99"/>
          </a:solidFill>
          <a:ln w="38100" cmpd="dbl">
            <a:solidFill>
              <a:srgbClr val="FF99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/>
              <a:t>Bubbling up from vacant through to the root, recursively</a:t>
            </a:r>
          </a:p>
        </p:txBody>
      </p:sp>
      <p:sp>
        <p:nvSpPr>
          <p:cNvPr id="24581" name="Line 5"/>
          <p:cNvSpPr>
            <a:spLocks noChangeShapeType="1"/>
          </p:cNvSpPr>
          <p:nvPr/>
        </p:nvSpPr>
        <p:spPr bwMode="auto">
          <a:xfrm flipH="1">
            <a:off x="4284663" y="3789363"/>
            <a:ext cx="1439862" cy="144462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4582" name="Line 6"/>
          <p:cNvSpPr>
            <a:spLocks noChangeShapeType="1"/>
          </p:cNvSpPr>
          <p:nvPr/>
        </p:nvSpPr>
        <p:spPr bwMode="auto">
          <a:xfrm flipH="1">
            <a:off x="4643438" y="4437063"/>
            <a:ext cx="1081087" cy="1296987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317500" y="37763"/>
            <a:ext cx="8637588" cy="1446550"/>
          </a:xfrm>
        </p:spPr>
        <p:txBody>
          <a:bodyPr/>
          <a:lstStyle/>
          <a:p>
            <a:pPr eaLnBrk="1" hangingPunct="1"/>
            <a:r>
              <a:rPr lang="en-US" altLang="zh-CN" dirty="0"/>
              <a:t>How to transform the input of </a:t>
            </a:r>
            <a:r>
              <a:rPr lang="en-US" altLang="zh-CN" dirty="0" err="1"/>
              <a:t>fixHeap</a:t>
            </a:r>
            <a:r>
              <a:rPr lang="en-US" altLang="zh-CN" dirty="0"/>
              <a:t> into that of </a:t>
            </a:r>
            <a:r>
              <a:rPr lang="en-US" altLang="zh-CN" dirty="0" err="1"/>
              <a:t>bubbleUpHeap</a:t>
            </a:r>
            <a:r>
              <a:rPr lang="en-US" altLang="zh-CN" dirty="0"/>
              <a:t>?</a:t>
            </a:r>
          </a:p>
        </p:txBody>
      </p:sp>
      <p:sp>
        <p:nvSpPr>
          <p:cNvPr id="11301" name="Oval 143"/>
          <p:cNvSpPr>
            <a:spLocks noChangeArrowheads="1"/>
          </p:cNvSpPr>
          <p:nvPr/>
        </p:nvSpPr>
        <p:spPr bwMode="auto">
          <a:xfrm>
            <a:off x="6192585" y="3187523"/>
            <a:ext cx="360362" cy="3603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302" name="Oval 144"/>
          <p:cNvSpPr>
            <a:spLocks noChangeArrowheads="1"/>
          </p:cNvSpPr>
          <p:nvPr/>
        </p:nvSpPr>
        <p:spPr bwMode="auto">
          <a:xfrm>
            <a:off x="5695697" y="3752673"/>
            <a:ext cx="360363" cy="3603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303" name="Text Box 145"/>
          <p:cNvSpPr txBox="1">
            <a:spLocks noChangeArrowheads="1"/>
          </p:cNvSpPr>
          <p:nvPr/>
        </p:nvSpPr>
        <p:spPr bwMode="auto">
          <a:xfrm>
            <a:off x="6181472" y="3197048"/>
            <a:ext cx="522288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dirty="0"/>
              <a:t>24</a:t>
            </a:r>
          </a:p>
        </p:txBody>
      </p:sp>
      <p:sp>
        <p:nvSpPr>
          <p:cNvPr id="11304" name="Text Box 146"/>
          <p:cNvSpPr txBox="1">
            <a:spLocks noChangeArrowheads="1"/>
          </p:cNvSpPr>
          <p:nvPr/>
        </p:nvSpPr>
        <p:spPr bwMode="auto">
          <a:xfrm>
            <a:off x="5676647" y="3759023"/>
            <a:ext cx="5048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/>
              <a:t>20</a:t>
            </a:r>
          </a:p>
        </p:txBody>
      </p:sp>
      <p:sp>
        <p:nvSpPr>
          <p:cNvPr id="11305" name="Oval 147"/>
          <p:cNvSpPr>
            <a:spLocks noChangeArrowheads="1"/>
          </p:cNvSpPr>
          <p:nvPr/>
        </p:nvSpPr>
        <p:spPr bwMode="auto">
          <a:xfrm>
            <a:off x="7156197" y="3752673"/>
            <a:ext cx="360363" cy="3603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306" name="Oval 149"/>
          <p:cNvSpPr>
            <a:spLocks noChangeArrowheads="1"/>
          </p:cNvSpPr>
          <p:nvPr/>
        </p:nvSpPr>
        <p:spPr bwMode="auto">
          <a:xfrm>
            <a:off x="7847482" y="3745209"/>
            <a:ext cx="360363" cy="360363"/>
          </a:xfrm>
          <a:prstGeom prst="ellipse">
            <a:avLst/>
          </a:prstGeom>
          <a:noFill/>
          <a:ln w="38100" cmpd="dbl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307" name="Oval 151"/>
          <p:cNvSpPr>
            <a:spLocks noChangeArrowheads="1"/>
          </p:cNvSpPr>
          <p:nvPr/>
        </p:nvSpPr>
        <p:spPr bwMode="auto">
          <a:xfrm>
            <a:off x="6691060" y="3752673"/>
            <a:ext cx="360362" cy="3603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308" name="Oval 153"/>
          <p:cNvSpPr>
            <a:spLocks noChangeArrowheads="1"/>
          </p:cNvSpPr>
          <p:nvPr/>
        </p:nvSpPr>
        <p:spPr bwMode="auto">
          <a:xfrm>
            <a:off x="7529260" y="3182760"/>
            <a:ext cx="360362" cy="36036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310" name="Oval 155"/>
          <p:cNvSpPr>
            <a:spLocks noChangeArrowheads="1"/>
          </p:cNvSpPr>
          <p:nvPr/>
        </p:nvSpPr>
        <p:spPr bwMode="auto">
          <a:xfrm>
            <a:off x="5971922" y="4352748"/>
            <a:ext cx="360363" cy="3603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311" name="Oval 156"/>
          <p:cNvSpPr>
            <a:spLocks noChangeArrowheads="1"/>
          </p:cNvSpPr>
          <p:nvPr/>
        </p:nvSpPr>
        <p:spPr bwMode="auto">
          <a:xfrm>
            <a:off x="5417885" y="4352748"/>
            <a:ext cx="360362" cy="3603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312" name="Text Box 157"/>
          <p:cNvSpPr txBox="1">
            <a:spLocks noChangeArrowheads="1"/>
          </p:cNvSpPr>
          <p:nvPr/>
        </p:nvSpPr>
        <p:spPr bwMode="auto">
          <a:xfrm>
            <a:off x="6005260" y="4354335"/>
            <a:ext cx="3587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/>
              <a:t>5</a:t>
            </a:r>
          </a:p>
        </p:txBody>
      </p:sp>
      <p:sp>
        <p:nvSpPr>
          <p:cNvPr id="11313" name="Text Box 158"/>
          <p:cNvSpPr txBox="1">
            <a:spLocks noChangeArrowheads="1"/>
          </p:cNvSpPr>
          <p:nvPr/>
        </p:nvSpPr>
        <p:spPr bwMode="auto">
          <a:xfrm>
            <a:off x="5349622" y="4354335"/>
            <a:ext cx="6032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/>
              <a:t>12</a:t>
            </a:r>
          </a:p>
        </p:txBody>
      </p:sp>
      <p:sp>
        <p:nvSpPr>
          <p:cNvPr id="11314" name="Text Box 159"/>
          <p:cNvSpPr txBox="1">
            <a:spLocks noChangeArrowheads="1"/>
          </p:cNvSpPr>
          <p:nvPr/>
        </p:nvSpPr>
        <p:spPr bwMode="auto">
          <a:xfrm>
            <a:off x="7206997" y="3765122"/>
            <a:ext cx="6032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dirty="0"/>
              <a:t>3</a:t>
            </a:r>
          </a:p>
        </p:txBody>
      </p:sp>
      <p:sp>
        <p:nvSpPr>
          <p:cNvPr id="11315" name="Text Box 160"/>
          <p:cNvSpPr txBox="1">
            <a:spLocks noChangeArrowheads="1"/>
          </p:cNvSpPr>
          <p:nvPr/>
        </p:nvSpPr>
        <p:spPr bwMode="auto">
          <a:xfrm>
            <a:off x="7509906" y="3173779"/>
            <a:ext cx="6032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dirty="0"/>
              <a:t>18</a:t>
            </a:r>
          </a:p>
        </p:txBody>
      </p:sp>
      <p:sp>
        <p:nvSpPr>
          <p:cNvPr id="11316" name="Text Box 161"/>
          <p:cNvSpPr txBox="1">
            <a:spLocks noChangeArrowheads="1"/>
          </p:cNvSpPr>
          <p:nvPr/>
        </p:nvSpPr>
        <p:spPr bwMode="auto">
          <a:xfrm>
            <a:off x="6651372" y="3765373"/>
            <a:ext cx="6032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/>
              <a:t>21</a:t>
            </a:r>
          </a:p>
        </p:txBody>
      </p:sp>
      <p:sp>
        <p:nvSpPr>
          <p:cNvPr id="11317" name="Text Box 162"/>
          <p:cNvSpPr txBox="1">
            <a:spLocks noChangeArrowheads="1"/>
          </p:cNvSpPr>
          <p:nvPr/>
        </p:nvSpPr>
        <p:spPr bwMode="auto">
          <a:xfrm>
            <a:off x="6869133" y="2719336"/>
            <a:ext cx="6032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dirty="0"/>
              <a:t>30</a:t>
            </a:r>
          </a:p>
        </p:txBody>
      </p:sp>
      <p:sp>
        <p:nvSpPr>
          <p:cNvPr id="11318" name="Line 163"/>
          <p:cNvSpPr>
            <a:spLocks noChangeShapeType="1"/>
          </p:cNvSpPr>
          <p:nvPr/>
        </p:nvSpPr>
        <p:spPr bwMode="auto">
          <a:xfrm flipH="1">
            <a:off x="6503735" y="2946223"/>
            <a:ext cx="388937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319" name="Line 164"/>
          <p:cNvSpPr>
            <a:spLocks noChangeShapeType="1"/>
          </p:cNvSpPr>
          <p:nvPr/>
        </p:nvSpPr>
        <p:spPr bwMode="auto">
          <a:xfrm>
            <a:off x="7214935" y="2931935"/>
            <a:ext cx="377825" cy="290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320" name="Line 165"/>
          <p:cNvSpPr>
            <a:spLocks noChangeShapeType="1"/>
          </p:cNvSpPr>
          <p:nvPr/>
        </p:nvSpPr>
        <p:spPr bwMode="auto">
          <a:xfrm flipH="1">
            <a:off x="5967160" y="3520898"/>
            <a:ext cx="277812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321" name="Line 166"/>
          <p:cNvSpPr>
            <a:spLocks noChangeShapeType="1"/>
          </p:cNvSpPr>
          <p:nvPr/>
        </p:nvSpPr>
        <p:spPr bwMode="auto">
          <a:xfrm>
            <a:off x="6518022" y="3468510"/>
            <a:ext cx="276225" cy="290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322" name="Line 167"/>
          <p:cNvSpPr>
            <a:spLocks noChangeShapeType="1"/>
          </p:cNvSpPr>
          <p:nvPr/>
        </p:nvSpPr>
        <p:spPr bwMode="auto">
          <a:xfrm flipH="1">
            <a:off x="7418135" y="3497085"/>
            <a:ext cx="160337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323" name="Line 168"/>
          <p:cNvSpPr>
            <a:spLocks noChangeShapeType="1"/>
          </p:cNvSpPr>
          <p:nvPr/>
        </p:nvSpPr>
        <p:spPr bwMode="auto">
          <a:xfrm>
            <a:off x="7810247" y="3512960"/>
            <a:ext cx="171450" cy="239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324" name="Line 169"/>
          <p:cNvSpPr>
            <a:spLocks noChangeShapeType="1"/>
          </p:cNvSpPr>
          <p:nvPr/>
        </p:nvSpPr>
        <p:spPr bwMode="auto">
          <a:xfrm flipH="1">
            <a:off x="5662360" y="4097160"/>
            <a:ext cx="150812" cy="242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325" name="Line 170"/>
          <p:cNvSpPr>
            <a:spLocks noChangeShapeType="1"/>
          </p:cNvSpPr>
          <p:nvPr/>
        </p:nvSpPr>
        <p:spPr bwMode="auto">
          <a:xfrm>
            <a:off x="5967160" y="4092398"/>
            <a:ext cx="144462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351" name="Text Box 201"/>
          <p:cNvSpPr txBox="1">
            <a:spLocks noChangeArrowheads="1"/>
          </p:cNvSpPr>
          <p:nvPr/>
        </p:nvSpPr>
        <p:spPr bwMode="auto">
          <a:xfrm>
            <a:off x="8257377" y="3250082"/>
            <a:ext cx="17287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dirty="0"/>
              <a:t>vacant</a:t>
            </a:r>
          </a:p>
        </p:txBody>
      </p:sp>
      <p:sp>
        <p:nvSpPr>
          <p:cNvPr id="11352" name="Line 202"/>
          <p:cNvSpPr>
            <a:spLocks noChangeShapeType="1"/>
          </p:cNvSpPr>
          <p:nvPr/>
        </p:nvSpPr>
        <p:spPr bwMode="auto">
          <a:xfrm flipH="1">
            <a:off x="8060189" y="3559222"/>
            <a:ext cx="504825" cy="360362"/>
          </a:xfrm>
          <a:prstGeom prst="line">
            <a:avLst/>
          </a:prstGeom>
          <a:noFill/>
          <a:ln w="19050">
            <a:solidFill>
              <a:srgbClr val="808000"/>
            </a:solidFill>
            <a:prstDash val="lgDash"/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2" name="Oval 153">
            <a:extLst>
              <a:ext uri="{FF2B5EF4-FFF2-40B4-BE49-F238E27FC236}">
                <a16:creationId xmlns:a16="http://schemas.microsoft.com/office/drawing/2014/main" id="{C01EDD71-1F92-874A-AB95-9B2688BC9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9133" y="2712946"/>
            <a:ext cx="360362" cy="36036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31" name="Text Box 115">
            <a:extLst>
              <a:ext uri="{FF2B5EF4-FFF2-40B4-BE49-F238E27FC236}">
                <a16:creationId xmlns:a16="http://schemas.microsoft.com/office/drawing/2014/main" id="{9BCE059C-8E56-B04C-88CC-FF8A7B9A0D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0459" y="1932756"/>
            <a:ext cx="8191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 dirty="0"/>
              <a:t>K=20</a:t>
            </a:r>
          </a:p>
        </p:txBody>
      </p:sp>
      <p:sp>
        <p:nvSpPr>
          <p:cNvPr id="60" name="Oval 143">
            <a:extLst>
              <a:ext uri="{FF2B5EF4-FFF2-40B4-BE49-F238E27FC236}">
                <a16:creationId xmlns:a16="http://schemas.microsoft.com/office/drawing/2014/main" id="{8A2FBAA7-1718-B94A-8467-B3122F61DB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924" y="3349574"/>
            <a:ext cx="360362" cy="3603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61" name="Oval 144">
            <a:extLst>
              <a:ext uri="{FF2B5EF4-FFF2-40B4-BE49-F238E27FC236}">
                <a16:creationId xmlns:a16="http://schemas.microsoft.com/office/drawing/2014/main" id="{41CF5D15-90B7-7049-B908-33A25159B3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036" y="3914724"/>
            <a:ext cx="360363" cy="3603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62" name="Text Box 145">
            <a:extLst>
              <a:ext uri="{FF2B5EF4-FFF2-40B4-BE49-F238E27FC236}">
                <a16:creationId xmlns:a16="http://schemas.microsoft.com/office/drawing/2014/main" id="{A05191F1-0D55-DE4C-B65F-E322460BD6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811" y="3359099"/>
            <a:ext cx="522288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/>
              <a:t>24</a:t>
            </a:r>
          </a:p>
        </p:txBody>
      </p:sp>
      <p:sp>
        <p:nvSpPr>
          <p:cNvPr id="63" name="Text Box 146">
            <a:extLst>
              <a:ext uri="{FF2B5EF4-FFF2-40B4-BE49-F238E27FC236}">
                <a16:creationId xmlns:a16="http://schemas.microsoft.com/office/drawing/2014/main" id="{7561C125-7ADC-1342-BD7A-BA4E079D92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986" y="3921074"/>
            <a:ext cx="5048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/>
              <a:t>20</a:t>
            </a:r>
          </a:p>
        </p:txBody>
      </p:sp>
      <p:sp>
        <p:nvSpPr>
          <p:cNvPr id="64" name="Oval 147">
            <a:extLst>
              <a:ext uri="{FF2B5EF4-FFF2-40B4-BE49-F238E27FC236}">
                <a16:creationId xmlns:a16="http://schemas.microsoft.com/office/drawing/2014/main" id="{194BACB1-F9AE-7C45-93D1-DF478E69C7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6536" y="3914724"/>
            <a:ext cx="360363" cy="3603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65" name="Oval 149">
            <a:extLst>
              <a:ext uri="{FF2B5EF4-FFF2-40B4-BE49-F238E27FC236}">
                <a16:creationId xmlns:a16="http://schemas.microsoft.com/office/drawing/2014/main" id="{E8EADF76-3BF4-0D4F-88F3-2A13299109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7611" y="2836811"/>
            <a:ext cx="360363" cy="360363"/>
          </a:xfrm>
          <a:prstGeom prst="ellipse">
            <a:avLst/>
          </a:prstGeom>
          <a:noFill/>
          <a:ln w="38100" cmpd="dbl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66" name="Oval 151">
            <a:extLst>
              <a:ext uri="{FF2B5EF4-FFF2-40B4-BE49-F238E27FC236}">
                <a16:creationId xmlns:a16="http://schemas.microsoft.com/office/drawing/2014/main" id="{AE2C0F75-7AE5-B64A-AB54-9C17B14CC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1399" y="3914724"/>
            <a:ext cx="360362" cy="3603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67" name="Oval 153">
            <a:extLst>
              <a:ext uri="{FF2B5EF4-FFF2-40B4-BE49-F238E27FC236}">
                <a16:creationId xmlns:a16="http://schemas.microsoft.com/office/drawing/2014/main" id="{FD966574-3452-EF41-AB47-79D275CA9D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9599" y="3344811"/>
            <a:ext cx="360362" cy="36036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68" name="Oval 154">
            <a:extLst>
              <a:ext uri="{FF2B5EF4-FFF2-40B4-BE49-F238E27FC236}">
                <a16:creationId xmlns:a16="http://schemas.microsoft.com/office/drawing/2014/main" id="{88DD1066-3E01-504B-850E-93C6C9C52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4249" y="3914724"/>
            <a:ext cx="360362" cy="3603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69" name="Oval 155">
            <a:extLst>
              <a:ext uri="{FF2B5EF4-FFF2-40B4-BE49-F238E27FC236}">
                <a16:creationId xmlns:a16="http://schemas.microsoft.com/office/drawing/2014/main" id="{2A3B1A89-FED9-1C42-8DA5-62685E1AC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261" y="4514799"/>
            <a:ext cx="360363" cy="3603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70" name="Oval 156">
            <a:extLst>
              <a:ext uri="{FF2B5EF4-FFF2-40B4-BE49-F238E27FC236}">
                <a16:creationId xmlns:a16="http://schemas.microsoft.com/office/drawing/2014/main" id="{3AC4EC90-3395-D84D-8780-19ADBC16A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224" y="4514799"/>
            <a:ext cx="360362" cy="3603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71" name="Text Box 157">
            <a:extLst>
              <a:ext uri="{FF2B5EF4-FFF2-40B4-BE49-F238E27FC236}">
                <a16:creationId xmlns:a16="http://schemas.microsoft.com/office/drawing/2014/main" id="{86CB44FA-074F-F049-A6CE-168031765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599" y="4516386"/>
            <a:ext cx="3587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/>
              <a:t>5</a:t>
            </a:r>
          </a:p>
        </p:txBody>
      </p:sp>
      <p:sp>
        <p:nvSpPr>
          <p:cNvPr id="72" name="Text Box 158">
            <a:extLst>
              <a:ext uri="{FF2B5EF4-FFF2-40B4-BE49-F238E27FC236}">
                <a16:creationId xmlns:a16="http://schemas.microsoft.com/office/drawing/2014/main" id="{6DBF61CC-8CC1-6246-BC54-D08FEC1154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961" y="4516386"/>
            <a:ext cx="6032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/>
              <a:t>12</a:t>
            </a:r>
          </a:p>
        </p:txBody>
      </p:sp>
      <p:sp>
        <p:nvSpPr>
          <p:cNvPr id="73" name="Text Box 159">
            <a:extLst>
              <a:ext uri="{FF2B5EF4-FFF2-40B4-BE49-F238E27FC236}">
                <a16:creationId xmlns:a16="http://schemas.microsoft.com/office/drawing/2014/main" id="{EC958A34-E137-914F-A812-BED08558B5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2824" y="3903611"/>
            <a:ext cx="6032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dirty="0"/>
              <a:t>18</a:t>
            </a:r>
          </a:p>
        </p:txBody>
      </p:sp>
      <p:sp>
        <p:nvSpPr>
          <p:cNvPr id="74" name="Text Box 160">
            <a:extLst>
              <a:ext uri="{FF2B5EF4-FFF2-40B4-BE49-F238E27FC236}">
                <a16:creationId xmlns:a16="http://schemas.microsoft.com/office/drawing/2014/main" id="{5965111D-519C-1648-8E8F-E61B3470BE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724" y="3914724"/>
            <a:ext cx="6032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dirty="0"/>
              <a:t>3</a:t>
            </a:r>
            <a:endParaRPr kumimoji="0" lang="zh-CN" altLang="en-US" sz="1800" dirty="0"/>
          </a:p>
        </p:txBody>
      </p:sp>
      <p:sp>
        <p:nvSpPr>
          <p:cNvPr id="75" name="Text Box 161">
            <a:extLst>
              <a:ext uri="{FF2B5EF4-FFF2-40B4-BE49-F238E27FC236}">
                <a16:creationId xmlns:a16="http://schemas.microsoft.com/office/drawing/2014/main" id="{E01DFA64-27D0-B640-9619-CB2A2D855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1711" y="3927424"/>
            <a:ext cx="6032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/>
              <a:t>21</a:t>
            </a:r>
          </a:p>
        </p:txBody>
      </p:sp>
      <p:sp>
        <p:nvSpPr>
          <p:cNvPr id="76" name="Text Box 162">
            <a:extLst>
              <a:ext uri="{FF2B5EF4-FFF2-40B4-BE49-F238E27FC236}">
                <a16:creationId xmlns:a16="http://schemas.microsoft.com/office/drawing/2014/main" id="{2415E1E9-04D0-3C45-9CF1-FF2B57ECE0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9911" y="3344811"/>
            <a:ext cx="6032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dirty="0"/>
              <a:t>30</a:t>
            </a:r>
          </a:p>
        </p:txBody>
      </p:sp>
      <p:sp>
        <p:nvSpPr>
          <p:cNvPr id="77" name="Line 163">
            <a:extLst>
              <a:ext uri="{FF2B5EF4-FFF2-40B4-BE49-F238E27FC236}">
                <a16:creationId xmlns:a16="http://schemas.microsoft.com/office/drawing/2014/main" id="{08B1FF6F-E86D-B947-A4BA-9D1855610FB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84074" y="3108274"/>
            <a:ext cx="388937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" name="Line 164">
            <a:extLst>
              <a:ext uri="{FF2B5EF4-FFF2-40B4-BE49-F238E27FC236}">
                <a16:creationId xmlns:a16="http://schemas.microsoft.com/office/drawing/2014/main" id="{DF3BC202-984C-3F4A-B336-1C013518D901}"/>
              </a:ext>
            </a:extLst>
          </p:cNvPr>
          <p:cNvSpPr>
            <a:spLocks noChangeShapeType="1"/>
          </p:cNvSpPr>
          <p:nvPr/>
        </p:nvSpPr>
        <p:spPr bwMode="auto">
          <a:xfrm>
            <a:off x="1995274" y="3093986"/>
            <a:ext cx="377825" cy="290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9" name="Line 165">
            <a:extLst>
              <a:ext uri="{FF2B5EF4-FFF2-40B4-BE49-F238E27FC236}">
                <a16:creationId xmlns:a16="http://schemas.microsoft.com/office/drawing/2014/main" id="{C83ECF27-E4C3-BB4C-A757-DC14DDE1A1A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7499" y="3682949"/>
            <a:ext cx="277812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" name="Line 166">
            <a:extLst>
              <a:ext uri="{FF2B5EF4-FFF2-40B4-BE49-F238E27FC236}">
                <a16:creationId xmlns:a16="http://schemas.microsoft.com/office/drawing/2014/main" id="{4920F1C6-EDC8-EA4D-B705-F749D75EF7C4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8361" y="3630561"/>
            <a:ext cx="276225" cy="290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1" name="Line 167">
            <a:extLst>
              <a:ext uri="{FF2B5EF4-FFF2-40B4-BE49-F238E27FC236}">
                <a16:creationId xmlns:a16="http://schemas.microsoft.com/office/drawing/2014/main" id="{A4F47413-FC74-4544-A96D-0374233E01C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98474" y="3659136"/>
            <a:ext cx="160337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2" name="Line 168">
            <a:extLst>
              <a:ext uri="{FF2B5EF4-FFF2-40B4-BE49-F238E27FC236}">
                <a16:creationId xmlns:a16="http://schemas.microsoft.com/office/drawing/2014/main" id="{2D9CCB2C-7C7B-2342-AE82-3E8BA1502F12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586" y="3675011"/>
            <a:ext cx="171450" cy="239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3" name="Line 169">
            <a:extLst>
              <a:ext uri="{FF2B5EF4-FFF2-40B4-BE49-F238E27FC236}">
                <a16:creationId xmlns:a16="http://schemas.microsoft.com/office/drawing/2014/main" id="{B70886D9-28B5-0441-B068-4BD51AB736B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2699" y="4259211"/>
            <a:ext cx="150812" cy="242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4" name="Line 170">
            <a:extLst>
              <a:ext uri="{FF2B5EF4-FFF2-40B4-BE49-F238E27FC236}">
                <a16:creationId xmlns:a16="http://schemas.microsoft.com/office/drawing/2014/main" id="{7E0EC42C-2BEB-DC47-8CAB-B8FA402A251F}"/>
              </a:ext>
            </a:extLst>
          </p:cNvPr>
          <p:cNvSpPr>
            <a:spLocks noChangeShapeType="1"/>
          </p:cNvSpPr>
          <p:nvPr/>
        </p:nvSpPr>
        <p:spPr bwMode="auto">
          <a:xfrm>
            <a:off x="747499" y="4254449"/>
            <a:ext cx="144462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5" name="Text Box 201">
            <a:extLst>
              <a:ext uri="{FF2B5EF4-FFF2-40B4-BE49-F238E27FC236}">
                <a16:creationId xmlns:a16="http://schemas.microsoft.com/office/drawing/2014/main" id="{16F32559-5675-CE47-AB64-052C056A6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2611" y="2405011"/>
            <a:ext cx="17287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/>
              <a:t>vacant</a:t>
            </a:r>
          </a:p>
        </p:txBody>
      </p:sp>
      <p:sp>
        <p:nvSpPr>
          <p:cNvPr id="86" name="Line 202">
            <a:extLst>
              <a:ext uri="{FF2B5EF4-FFF2-40B4-BE49-F238E27FC236}">
                <a16:creationId xmlns:a16="http://schemas.microsoft.com/office/drawing/2014/main" id="{C98553C2-26F2-DF44-8753-9B8017B4D6A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50811" y="2692349"/>
            <a:ext cx="504825" cy="360362"/>
          </a:xfrm>
          <a:prstGeom prst="line">
            <a:avLst/>
          </a:prstGeom>
          <a:noFill/>
          <a:ln w="19050">
            <a:solidFill>
              <a:srgbClr val="808000"/>
            </a:solidFill>
            <a:prstDash val="lgDash"/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" name="右箭头 1">
            <a:extLst>
              <a:ext uri="{FF2B5EF4-FFF2-40B4-BE49-F238E27FC236}">
                <a16:creationId xmlns:a16="http://schemas.microsoft.com/office/drawing/2014/main" id="{6DB154AA-A85D-8844-8274-3E0DB7967622}"/>
              </a:ext>
            </a:extLst>
          </p:cNvPr>
          <p:cNvSpPr/>
          <p:nvPr/>
        </p:nvSpPr>
        <p:spPr bwMode="auto">
          <a:xfrm>
            <a:off x="3437130" y="3312267"/>
            <a:ext cx="1714867" cy="1182687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98273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In the last class…</a:t>
            </a:r>
          </a:p>
        </p:txBody>
      </p:sp>
      <p:sp>
        <p:nvSpPr>
          <p:cNvPr id="409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 err="1"/>
              <a:t>Mergesort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Merge and </a:t>
            </a:r>
            <a:r>
              <a:rPr lang="en-US" altLang="zh-CN"/>
              <a:t>its analysis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Worst Case Analysis of </a:t>
            </a:r>
            <a:r>
              <a:rPr lang="en-US" altLang="zh-CN" dirty="0" err="1"/>
              <a:t>Mergesort</a:t>
            </a:r>
            <a:endParaRPr lang="en-US" altLang="zh-CN" dirty="0"/>
          </a:p>
          <a:p>
            <a:pPr eaLnBrk="1" hangingPunct="1"/>
            <a:r>
              <a:rPr lang="en-US" altLang="zh-CN" dirty="0"/>
              <a:t>Lower Bounds for Comparison-based Sorting</a:t>
            </a:r>
          </a:p>
          <a:p>
            <a:pPr lvl="1" eaLnBrk="1" hangingPunct="1"/>
            <a:r>
              <a:rPr lang="en-US" altLang="zh-CN" dirty="0"/>
              <a:t>Worst Case</a:t>
            </a:r>
          </a:p>
          <a:p>
            <a:pPr lvl="1" eaLnBrk="1" hangingPunct="1"/>
            <a:r>
              <a:rPr lang="en-US" altLang="zh-CN" dirty="0"/>
              <a:t>Average Behavior</a:t>
            </a:r>
          </a:p>
          <a:p>
            <a:pPr eaLnBrk="1" hangingPunct="1"/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/>
          <p:cNvSpPr txBox="1">
            <a:spLocks noChangeArrowheads="1"/>
          </p:cNvSpPr>
          <p:nvPr/>
        </p:nvSpPr>
        <p:spPr bwMode="auto">
          <a:xfrm>
            <a:off x="4641850" y="549275"/>
            <a:ext cx="3818582" cy="830997"/>
          </a:xfrm>
          <a:prstGeom prst="rect">
            <a:avLst/>
          </a:prstGeom>
          <a:solidFill>
            <a:srgbClr val="FFFF99"/>
          </a:solidFill>
          <a:ln w="38100" cmpd="dbl">
            <a:solidFill>
              <a:srgbClr val="FF9900"/>
            </a:solidFill>
            <a:miter lim="800000"/>
            <a:headEnd/>
            <a:tailEnd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dirty="0"/>
              <a:t>In fact, the “risk” is no more than “no improvement”</a:t>
            </a:r>
          </a:p>
        </p:txBody>
      </p:sp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6156325" y="4221163"/>
            <a:ext cx="2663825" cy="1196975"/>
          </a:xfrm>
          <a:prstGeom prst="rect">
            <a:avLst/>
          </a:prstGeom>
          <a:solidFill>
            <a:srgbClr val="CCFFCC"/>
          </a:solidFill>
          <a:ln w="9525" cmpd="dbl">
            <a:solidFill>
              <a:srgbClr val="339966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/>
              <a:t>Element(55) to be inserted bubling up: element vs. parent</a:t>
            </a:r>
          </a:p>
        </p:txBody>
      </p:sp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107950" y="1773238"/>
            <a:ext cx="2376488" cy="1225550"/>
          </a:xfrm>
          <a:prstGeom prst="rect">
            <a:avLst/>
          </a:prstGeom>
          <a:solidFill>
            <a:srgbClr val="FFCC99"/>
          </a:solidFill>
          <a:ln w="38100" cmpd="dbl">
            <a:solidFill>
              <a:srgbClr val="FF6600"/>
            </a:solidFill>
            <a:miter lim="800000"/>
            <a:headEnd/>
            <a:tailEnd/>
          </a:ln>
          <a:effectLst>
            <a:outerShdw dist="107763" dir="135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/>
              <a:t>“Vacant” filtering down: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/>
              <a:t>left vs. right</a:t>
            </a:r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i="1"/>
              <a:t>Risky</a:t>
            </a:r>
            <a:r>
              <a:rPr lang="en-US" altLang="zh-CN"/>
              <a:t> FixHeap</a:t>
            </a:r>
            <a:endParaRPr lang="en-US" altLang="zh-CN" i="1"/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323850" y="1916113"/>
            <a:ext cx="8208963" cy="41148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zh-CN" altLang="en-US"/>
              <a:t> </a:t>
            </a:r>
          </a:p>
        </p:txBody>
      </p:sp>
      <p:sp>
        <p:nvSpPr>
          <p:cNvPr id="25607" name="Oval 7"/>
          <p:cNvSpPr>
            <a:spLocks noChangeArrowheads="1"/>
          </p:cNvSpPr>
          <p:nvPr/>
        </p:nvSpPr>
        <p:spPr bwMode="auto">
          <a:xfrm>
            <a:off x="3937000" y="1806575"/>
            <a:ext cx="349250" cy="366713"/>
          </a:xfrm>
          <a:prstGeom prst="ellipse">
            <a:avLst/>
          </a:prstGeom>
          <a:noFill/>
          <a:ln w="38100" cmpd="dbl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3276600" y="2362200"/>
            <a:ext cx="503238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90</a:t>
            </a:r>
          </a:p>
        </p:txBody>
      </p:sp>
      <p:sp>
        <p:nvSpPr>
          <p:cNvPr id="25609" name="Oval 9"/>
          <p:cNvSpPr>
            <a:spLocks noChangeArrowheads="1"/>
          </p:cNvSpPr>
          <p:nvPr/>
        </p:nvSpPr>
        <p:spPr bwMode="auto">
          <a:xfrm>
            <a:off x="3327400" y="2363788"/>
            <a:ext cx="349250" cy="36671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5610" name="Text Box 10"/>
          <p:cNvSpPr txBox="1">
            <a:spLocks noChangeArrowheads="1"/>
          </p:cNvSpPr>
          <p:nvPr/>
        </p:nvSpPr>
        <p:spPr bwMode="auto">
          <a:xfrm>
            <a:off x="4427538" y="2420938"/>
            <a:ext cx="503237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65</a:t>
            </a:r>
          </a:p>
        </p:txBody>
      </p:sp>
      <p:sp>
        <p:nvSpPr>
          <p:cNvPr id="25611" name="Oval 11"/>
          <p:cNvSpPr>
            <a:spLocks noChangeArrowheads="1"/>
          </p:cNvSpPr>
          <p:nvPr/>
        </p:nvSpPr>
        <p:spPr bwMode="auto">
          <a:xfrm>
            <a:off x="4440238" y="2384425"/>
            <a:ext cx="349250" cy="36671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5612" name="Text Box 12"/>
          <p:cNvSpPr txBox="1">
            <a:spLocks noChangeArrowheads="1"/>
          </p:cNvSpPr>
          <p:nvPr/>
        </p:nvSpPr>
        <p:spPr bwMode="auto">
          <a:xfrm>
            <a:off x="2667000" y="3048000"/>
            <a:ext cx="503238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80</a:t>
            </a:r>
          </a:p>
        </p:txBody>
      </p:sp>
      <p:sp>
        <p:nvSpPr>
          <p:cNvPr id="25613" name="Oval 13"/>
          <p:cNvSpPr>
            <a:spLocks noChangeArrowheads="1"/>
          </p:cNvSpPr>
          <p:nvPr/>
        </p:nvSpPr>
        <p:spPr bwMode="auto">
          <a:xfrm>
            <a:off x="2678113" y="3016250"/>
            <a:ext cx="349250" cy="36671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5614" name="Text Box 14"/>
          <p:cNvSpPr txBox="1">
            <a:spLocks noChangeArrowheads="1"/>
          </p:cNvSpPr>
          <p:nvPr/>
        </p:nvSpPr>
        <p:spPr bwMode="auto">
          <a:xfrm>
            <a:off x="1676400" y="3581400"/>
            <a:ext cx="504825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70</a:t>
            </a:r>
          </a:p>
        </p:txBody>
      </p:sp>
      <p:sp>
        <p:nvSpPr>
          <p:cNvPr id="25615" name="Oval 15"/>
          <p:cNvSpPr>
            <a:spLocks noChangeArrowheads="1"/>
          </p:cNvSpPr>
          <p:nvPr/>
        </p:nvSpPr>
        <p:spPr bwMode="auto">
          <a:xfrm>
            <a:off x="1670050" y="3595688"/>
            <a:ext cx="350838" cy="36671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5616" name="Text Box 16"/>
          <p:cNvSpPr txBox="1">
            <a:spLocks noChangeArrowheads="1"/>
          </p:cNvSpPr>
          <p:nvPr/>
        </p:nvSpPr>
        <p:spPr bwMode="auto">
          <a:xfrm>
            <a:off x="1143000" y="4114800"/>
            <a:ext cx="503238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25</a:t>
            </a:r>
          </a:p>
        </p:txBody>
      </p:sp>
      <p:sp>
        <p:nvSpPr>
          <p:cNvPr id="25617" name="Oval 17"/>
          <p:cNvSpPr>
            <a:spLocks noChangeArrowheads="1"/>
          </p:cNvSpPr>
          <p:nvPr/>
        </p:nvSpPr>
        <p:spPr bwMode="auto">
          <a:xfrm>
            <a:off x="1166813" y="4122738"/>
            <a:ext cx="349250" cy="36671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5618" name="Text Box 18"/>
          <p:cNvSpPr txBox="1">
            <a:spLocks noChangeArrowheads="1"/>
          </p:cNvSpPr>
          <p:nvPr/>
        </p:nvSpPr>
        <p:spPr bwMode="auto">
          <a:xfrm>
            <a:off x="2124075" y="4149725"/>
            <a:ext cx="503238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60</a:t>
            </a:r>
          </a:p>
        </p:txBody>
      </p:sp>
      <p:sp>
        <p:nvSpPr>
          <p:cNvPr id="25619" name="Oval 19"/>
          <p:cNvSpPr>
            <a:spLocks noChangeArrowheads="1"/>
          </p:cNvSpPr>
          <p:nvPr/>
        </p:nvSpPr>
        <p:spPr bwMode="auto">
          <a:xfrm>
            <a:off x="2124075" y="4122738"/>
            <a:ext cx="349250" cy="36671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5620" name="Text Box 20"/>
          <p:cNvSpPr txBox="1">
            <a:spLocks noChangeArrowheads="1"/>
          </p:cNvSpPr>
          <p:nvPr/>
        </p:nvSpPr>
        <p:spPr bwMode="auto">
          <a:xfrm>
            <a:off x="1619250" y="4797425"/>
            <a:ext cx="50165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45</a:t>
            </a:r>
          </a:p>
        </p:txBody>
      </p:sp>
      <p:sp>
        <p:nvSpPr>
          <p:cNvPr id="25621" name="Oval 21"/>
          <p:cNvSpPr>
            <a:spLocks noChangeArrowheads="1"/>
          </p:cNvSpPr>
          <p:nvPr/>
        </p:nvSpPr>
        <p:spPr bwMode="auto">
          <a:xfrm>
            <a:off x="1670050" y="4756150"/>
            <a:ext cx="349250" cy="36671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5622" name="Text Box 22"/>
          <p:cNvSpPr txBox="1">
            <a:spLocks noChangeArrowheads="1"/>
          </p:cNvSpPr>
          <p:nvPr/>
        </p:nvSpPr>
        <p:spPr bwMode="auto">
          <a:xfrm>
            <a:off x="2627313" y="4797425"/>
            <a:ext cx="503237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50</a:t>
            </a:r>
          </a:p>
        </p:txBody>
      </p:sp>
      <p:sp>
        <p:nvSpPr>
          <p:cNvPr id="25623" name="Oval 23"/>
          <p:cNvSpPr>
            <a:spLocks noChangeArrowheads="1"/>
          </p:cNvSpPr>
          <p:nvPr/>
        </p:nvSpPr>
        <p:spPr bwMode="auto">
          <a:xfrm>
            <a:off x="2627313" y="4757738"/>
            <a:ext cx="349250" cy="3651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5624" name="Text Box 24"/>
          <p:cNvSpPr txBox="1">
            <a:spLocks noChangeArrowheads="1"/>
          </p:cNvSpPr>
          <p:nvPr/>
        </p:nvSpPr>
        <p:spPr bwMode="auto">
          <a:xfrm>
            <a:off x="2268538" y="5516563"/>
            <a:ext cx="504825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40</a:t>
            </a:r>
          </a:p>
        </p:txBody>
      </p:sp>
      <p:sp>
        <p:nvSpPr>
          <p:cNvPr id="25625" name="Oval 25"/>
          <p:cNvSpPr>
            <a:spLocks noChangeArrowheads="1"/>
          </p:cNvSpPr>
          <p:nvPr/>
        </p:nvSpPr>
        <p:spPr bwMode="auto">
          <a:xfrm>
            <a:off x="2274888" y="5492750"/>
            <a:ext cx="350837" cy="36671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5626" name="Text Box 26"/>
          <p:cNvSpPr txBox="1">
            <a:spLocks noChangeArrowheads="1"/>
          </p:cNvSpPr>
          <p:nvPr/>
        </p:nvSpPr>
        <p:spPr bwMode="auto">
          <a:xfrm>
            <a:off x="3059113" y="5445125"/>
            <a:ext cx="503237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15</a:t>
            </a:r>
          </a:p>
        </p:txBody>
      </p:sp>
      <p:sp>
        <p:nvSpPr>
          <p:cNvPr id="25627" name="Oval 27"/>
          <p:cNvSpPr>
            <a:spLocks noChangeArrowheads="1"/>
          </p:cNvSpPr>
          <p:nvPr/>
        </p:nvSpPr>
        <p:spPr bwMode="auto">
          <a:xfrm>
            <a:off x="3079750" y="5440363"/>
            <a:ext cx="349250" cy="36671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5628" name="Text Box 28"/>
          <p:cNvSpPr txBox="1">
            <a:spLocks noChangeArrowheads="1"/>
          </p:cNvSpPr>
          <p:nvPr/>
        </p:nvSpPr>
        <p:spPr bwMode="auto">
          <a:xfrm>
            <a:off x="3276600" y="3581400"/>
            <a:ext cx="503238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35</a:t>
            </a:r>
          </a:p>
        </p:txBody>
      </p:sp>
      <p:sp>
        <p:nvSpPr>
          <p:cNvPr id="25629" name="Oval 29"/>
          <p:cNvSpPr>
            <a:spLocks noChangeArrowheads="1"/>
          </p:cNvSpPr>
          <p:nvPr/>
        </p:nvSpPr>
        <p:spPr bwMode="auto">
          <a:xfrm>
            <a:off x="3281363" y="3595688"/>
            <a:ext cx="349250" cy="36671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5630" name="Text Box 30"/>
          <p:cNvSpPr txBox="1">
            <a:spLocks noChangeArrowheads="1"/>
          </p:cNvSpPr>
          <p:nvPr/>
        </p:nvSpPr>
        <p:spPr bwMode="auto">
          <a:xfrm>
            <a:off x="3851275" y="3068638"/>
            <a:ext cx="503238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75</a:t>
            </a:r>
          </a:p>
        </p:txBody>
      </p:sp>
      <p:sp>
        <p:nvSpPr>
          <p:cNvPr id="25631" name="Oval 31"/>
          <p:cNvSpPr>
            <a:spLocks noChangeArrowheads="1"/>
          </p:cNvSpPr>
          <p:nvPr/>
        </p:nvSpPr>
        <p:spPr bwMode="auto">
          <a:xfrm>
            <a:off x="3886200" y="3016250"/>
            <a:ext cx="349250" cy="36671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5632" name="Line 32"/>
          <p:cNvSpPr>
            <a:spLocks noChangeShapeType="1"/>
          </p:cNvSpPr>
          <p:nvPr/>
        </p:nvSpPr>
        <p:spPr bwMode="auto">
          <a:xfrm flipH="1">
            <a:off x="3633788" y="2122488"/>
            <a:ext cx="352425" cy="3159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33" name="Line 33"/>
          <p:cNvSpPr>
            <a:spLocks noChangeShapeType="1"/>
          </p:cNvSpPr>
          <p:nvPr/>
        </p:nvSpPr>
        <p:spPr bwMode="auto">
          <a:xfrm flipH="1">
            <a:off x="2978150" y="2701925"/>
            <a:ext cx="404813" cy="4206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34" name="Line 34"/>
          <p:cNvSpPr>
            <a:spLocks noChangeShapeType="1"/>
          </p:cNvSpPr>
          <p:nvPr/>
        </p:nvSpPr>
        <p:spPr bwMode="auto">
          <a:xfrm>
            <a:off x="4238625" y="2122488"/>
            <a:ext cx="250825" cy="3159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35" name="Line 35"/>
          <p:cNvSpPr>
            <a:spLocks noChangeShapeType="1"/>
          </p:cNvSpPr>
          <p:nvPr/>
        </p:nvSpPr>
        <p:spPr bwMode="auto">
          <a:xfrm>
            <a:off x="3633788" y="2701925"/>
            <a:ext cx="301625" cy="368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36" name="Line 36"/>
          <p:cNvSpPr>
            <a:spLocks noChangeShapeType="1"/>
          </p:cNvSpPr>
          <p:nvPr/>
        </p:nvSpPr>
        <p:spPr bwMode="auto">
          <a:xfrm>
            <a:off x="2987675" y="3357563"/>
            <a:ext cx="354013" cy="3159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37" name="Line 37"/>
          <p:cNvSpPr>
            <a:spLocks noChangeShapeType="1"/>
          </p:cNvSpPr>
          <p:nvPr/>
        </p:nvSpPr>
        <p:spPr bwMode="auto">
          <a:xfrm flipH="1">
            <a:off x="1971675" y="3281363"/>
            <a:ext cx="704850" cy="4206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38" name="Line 38"/>
          <p:cNvSpPr>
            <a:spLocks noChangeShapeType="1"/>
          </p:cNvSpPr>
          <p:nvPr/>
        </p:nvSpPr>
        <p:spPr bwMode="auto">
          <a:xfrm flipH="1">
            <a:off x="1417638" y="3913188"/>
            <a:ext cx="301625" cy="263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39" name="Line 39"/>
          <p:cNvSpPr>
            <a:spLocks noChangeShapeType="1"/>
          </p:cNvSpPr>
          <p:nvPr/>
        </p:nvSpPr>
        <p:spPr bwMode="auto">
          <a:xfrm>
            <a:off x="1971675" y="3859213"/>
            <a:ext cx="252413" cy="2651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40" name="Line 40"/>
          <p:cNvSpPr>
            <a:spLocks noChangeShapeType="1"/>
          </p:cNvSpPr>
          <p:nvPr/>
        </p:nvSpPr>
        <p:spPr bwMode="auto">
          <a:xfrm flipH="1">
            <a:off x="1920875" y="4438650"/>
            <a:ext cx="252413" cy="3159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41" name="Line 41"/>
          <p:cNvSpPr>
            <a:spLocks noChangeShapeType="1"/>
          </p:cNvSpPr>
          <p:nvPr/>
        </p:nvSpPr>
        <p:spPr bwMode="auto">
          <a:xfrm>
            <a:off x="2424113" y="4438650"/>
            <a:ext cx="303212" cy="3698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42" name="Line 42"/>
          <p:cNvSpPr>
            <a:spLocks noChangeShapeType="1"/>
          </p:cNvSpPr>
          <p:nvPr/>
        </p:nvSpPr>
        <p:spPr bwMode="auto">
          <a:xfrm flipH="1">
            <a:off x="2525713" y="5124450"/>
            <a:ext cx="201612" cy="368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43" name="Line 43"/>
          <p:cNvSpPr>
            <a:spLocks noChangeShapeType="1"/>
          </p:cNvSpPr>
          <p:nvPr/>
        </p:nvSpPr>
        <p:spPr bwMode="auto">
          <a:xfrm>
            <a:off x="2928938" y="5072063"/>
            <a:ext cx="250825" cy="368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44" name="Oval 44"/>
          <p:cNvSpPr>
            <a:spLocks noChangeArrowheads="1"/>
          </p:cNvSpPr>
          <p:nvPr/>
        </p:nvSpPr>
        <p:spPr bwMode="auto">
          <a:xfrm>
            <a:off x="6858000" y="1857375"/>
            <a:ext cx="349250" cy="36671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5645" name="Text Box 45"/>
          <p:cNvSpPr txBox="1">
            <a:spLocks noChangeArrowheads="1"/>
          </p:cNvSpPr>
          <p:nvPr/>
        </p:nvSpPr>
        <p:spPr bwMode="auto">
          <a:xfrm>
            <a:off x="6227763" y="2492375"/>
            <a:ext cx="503237" cy="63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80</a:t>
            </a:r>
          </a:p>
        </p:txBody>
      </p:sp>
      <p:sp>
        <p:nvSpPr>
          <p:cNvPr id="25646" name="Oval 46"/>
          <p:cNvSpPr>
            <a:spLocks noChangeArrowheads="1"/>
          </p:cNvSpPr>
          <p:nvPr/>
        </p:nvSpPr>
        <p:spPr bwMode="auto">
          <a:xfrm>
            <a:off x="6253163" y="2436813"/>
            <a:ext cx="350837" cy="368300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5647" name="Text Box 47"/>
          <p:cNvSpPr txBox="1">
            <a:spLocks noChangeArrowheads="1"/>
          </p:cNvSpPr>
          <p:nvPr/>
        </p:nvSpPr>
        <p:spPr bwMode="auto">
          <a:xfrm>
            <a:off x="7308850" y="2420938"/>
            <a:ext cx="503238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65</a:t>
            </a:r>
          </a:p>
        </p:txBody>
      </p:sp>
      <p:sp>
        <p:nvSpPr>
          <p:cNvPr id="25648" name="Oval 48"/>
          <p:cNvSpPr>
            <a:spLocks noChangeArrowheads="1"/>
          </p:cNvSpPr>
          <p:nvPr/>
        </p:nvSpPr>
        <p:spPr bwMode="auto">
          <a:xfrm>
            <a:off x="7361238" y="2436813"/>
            <a:ext cx="349250" cy="36671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5649" name="Text Box 49"/>
          <p:cNvSpPr txBox="1">
            <a:spLocks noChangeArrowheads="1"/>
          </p:cNvSpPr>
          <p:nvPr/>
        </p:nvSpPr>
        <p:spPr bwMode="auto">
          <a:xfrm>
            <a:off x="5562600" y="3124200"/>
            <a:ext cx="503238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70</a:t>
            </a:r>
          </a:p>
        </p:txBody>
      </p:sp>
      <p:sp>
        <p:nvSpPr>
          <p:cNvPr id="25650" name="Oval 50"/>
          <p:cNvSpPr>
            <a:spLocks noChangeArrowheads="1"/>
          </p:cNvSpPr>
          <p:nvPr/>
        </p:nvSpPr>
        <p:spPr bwMode="auto">
          <a:xfrm>
            <a:off x="5599113" y="3068638"/>
            <a:ext cx="349250" cy="36671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5651" name="Text Box 51"/>
          <p:cNvSpPr txBox="1">
            <a:spLocks noChangeArrowheads="1"/>
          </p:cNvSpPr>
          <p:nvPr/>
        </p:nvSpPr>
        <p:spPr bwMode="auto">
          <a:xfrm>
            <a:off x="4572000" y="3644900"/>
            <a:ext cx="504825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60</a:t>
            </a:r>
          </a:p>
        </p:txBody>
      </p:sp>
      <p:sp>
        <p:nvSpPr>
          <p:cNvPr id="25652" name="Oval 52"/>
          <p:cNvSpPr>
            <a:spLocks noChangeArrowheads="1"/>
          </p:cNvSpPr>
          <p:nvPr/>
        </p:nvSpPr>
        <p:spPr bwMode="auto">
          <a:xfrm>
            <a:off x="4591050" y="3649663"/>
            <a:ext cx="350838" cy="36671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5653" name="Text Box 53"/>
          <p:cNvSpPr txBox="1">
            <a:spLocks noChangeArrowheads="1"/>
          </p:cNvSpPr>
          <p:nvPr/>
        </p:nvSpPr>
        <p:spPr bwMode="auto">
          <a:xfrm>
            <a:off x="4067175" y="4221163"/>
            <a:ext cx="503238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25</a:t>
            </a:r>
          </a:p>
        </p:txBody>
      </p:sp>
      <p:sp>
        <p:nvSpPr>
          <p:cNvPr id="25654" name="Oval 54"/>
          <p:cNvSpPr>
            <a:spLocks noChangeArrowheads="1"/>
          </p:cNvSpPr>
          <p:nvPr/>
        </p:nvSpPr>
        <p:spPr bwMode="auto">
          <a:xfrm>
            <a:off x="4087813" y="4176713"/>
            <a:ext cx="349250" cy="36671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5655" name="Text Box 55"/>
          <p:cNvSpPr txBox="1">
            <a:spLocks noChangeArrowheads="1"/>
          </p:cNvSpPr>
          <p:nvPr/>
        </p:nvSpPr>
        <p:spPr bwMode="auto">
          <a:xfrm>
            <a:off x="5029200" y="4191000"/>
            <a:ext cx="503238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50</a:t>
            </a:r>
          </a:p>
        </p:txBody>
      </p:sp>
      <p:sp>
        <p:nvSpPr>
          <p:cNvPr id="25656" name="Oval 56"/>
          <p:cNvSpPr>
            <a:spLocks noChangeArrowheads="1"/>
          </p:cNvSpPr>
          <p:nvPr/>
        </p:nvSpPr>
        <p:spPr bwMode="auto">
          <a:xfrm>
            <a:off x="5045075" y="4176713"/>
            <a:ext cx="349250" cy="36671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5657" name="Text Box 57"/>
          <p:cNvSpPr txBox="1">
            <a:spLocks noChangeArrowheads="1"/>
          </p:cNvSpPr>
          <p:nvPr/>
        </p:nvSpPr>
        <p:spPr bwMode="auto">
          <a:xfrm>
            <a:off x="4572000" y="4797425"/>
            <a:ext cx="503238" cy="63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45</a:t>
            </a:r>
          </a:p>
        </p:txBody>
      </p:sp>
      <p:sp>
        <p:nvSpPr>
          <p:cNvPr id="25658" name="Oval 58"/>
          <p:cNvSpPr>
            <a:spLocks noChangeArrowheads="1"/>
          </p:cNvSpPr>
          <p:nvPr/>
        </p:nvSpPr>
        <p:spPr bwMode="auto">
          <a:xfrm>
            <a:off x="4591050" y="4808538"/>
            <a:ext cx="349250" cy="368300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5659" name="Text Box 59"/>
          <p:cNvSpPr txBox="1">
            <a:spLocks noChangeArrowheads="1"/>
          </p:cNvSpPr>
          <p:nvPr/>
        </p:nvSpPr>
        <p:spPr bwMode="auto">
          <a:xfrm>
            <a:off x="5508625" y="4797425"/>
            <a:ext cx="503238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40</a:t>
            </a:r>
          </a:p>
        </p:txBody>
      </p:sp>
      <p:sp>
        <p:nvSpPr>
          <p:cNvPr id="25660" name="Oval 60"/>
          <p:cNvSpPr>
            <a:spLocks noChangeArrowheads="1"/>
          </p:cNvSpPr>
          <p:nvPr/>
        </p:nvSpPr>
        <p:spPr bwMode="auto">
          <a:xfrm>
            <a:off x="5548313" y="4810125"/>
            <a:ext cx="349250" cy="36671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5661" name="Text Box 61"/>
          <p:cNvSpPr txBox="1">
            <a:spLocks noChangeArrowheads="1"/>
          </p:cNvSpPr>
          <p:nvPr/>
        </p:nvSpPr>
        <p:spPr bwMode="auto">
          <a:xfrm>
            <a:off x="5145088" y="5387975"/>
            <a:ext cx="504825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25662" name="Oval 62"/>
          <p:cNvSpPr>
            <a:spLocks noChangeArrowheads="1"/>
          </p:cNvSpPr>
          <p:nvPr/>
        </p:nvSpPr>
        <p:spPr bwMode="auto">
          <a:xfrm>
            <a:off x="5195888" y="5545138"/>
            <a:ext cx="350837" cy="366712"/>
          </a:xfrm>
          <a:prstGeom prst="ellipse">
            <a:avLst/>
          </a:prstGeom>
          <a:noFill/>
          <a:ln w="38100" cmpd="dbl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5663" name="Text Box 63"/>
          <p:cNvSpPr txBox="1">
            <a:spLocks noChangeArrowheads="1"/>
          </p:cNvSpPr>
          <p:nvPr/>
        </p:nvSpPr>
        <p:spPr bwMode="auto">
          <a:xfrm>
            <a:off x="5943600" y="5486400"/>
            <a:ext cx="503238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15</a:t>
            </a:r>
          </a:p>
        </p:txBody>
      </p:sp>
      <p:sp>
        <p:nvSpPr>
          <p:cNvPr id="25664" name="Oval 64"/>
          <p:cNvSpPr>
            <a:spLocks noChangeArrowheads="1"/>
          </p:cNvSpPr>
          <p:nvPr/>
        </p:nvSpPr>
        <p:spPr bwMode="auto">
          <a:xfrm>
            <a:off x="6002338" y="5492750"/>
            <a:ext cx="349250" cy="36671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5665" name="Text Box 65"/>
          <p:cNvSpPr txBox="1">
            <a:spLocks noChangeArrowheads="1"/>
          </p:cNvSpPr>
          <p:nvPr/>
        </p:nvSpPr>
        <p:spPr bwMode="auto">
          <a:xfrm>
            <a:off x="6172200" y="3657600"/>
            <a:ext cx="503238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35</a:t>
            </a:r>
          </a:p>
        </p:txBody>
      </p:sp>
      <p:sp>
        <p:nvSpPr>
          <p:cNvPr id="25666" name="Oval 66"/>
          <p:cNvSpPr>
            <a:spLocks noChangeArrowheads="1"/>
          </p:cNvSpPr>
          <p:nvPr/>
        </p:nvSpPr>
        <p:spPr bwMode="auto">
          <a:xfrm>
            <a:off x="6202363" y="3649663"/>
            <a:ext cx="349250" cy="36671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5667" name="Text Box 67"/>
          <p:cNvSpPr txBox="1">
            <a:spLocks noChangeArrowheads="1"/>
          </p:cNvSpPr>
          <p:nvPr/>
        </p:nvSpPr>
        <p:spPr bwMode="auto">
          <a:xfrm>
            <a:off x="6804025" y="3068638"/>
            <a:ext cx="504825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75</a:t>
            </a:r>
          </a:p>
        </p:txBody>
      </p:sp>
      <p:sp>
        <p:nvSpPr>
          <p:cNvPr id="25668" name="Oval 68"/>
          <p:cNvSpPr>
            <a:spLocks noChangeArrowheads="1"/>
          </p:cNvSpPr>
          <p:nvPr/>
        </p:nvSpPr>
        <p:spPr bwMode="auto">
          <a:xfrm>
            <a:off x="6807200" y="3068638"/>
            <a:ext cx="350838" cy="36671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5669" name="Line 69"/>
          <p:cNvSpPr>
            <a:spLocks noChangeShapeType="1"/>
          </p:cNvSpPr>
          <p:nvPr/>
        </p:nvSpPr>
        <p:spPr bwMode="auto">
          <a:xfrm flipH="1">
            <a:off x="6554788" y="2173288"/>
            <a:ext cx="352425" cy="3159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70" name="Line 70"/>
          <p:cNvSpPr>
            <a:spLocks noChangeShapeType="1"/>
          </p:cNvSpPr>
          <p:nvPr/>
        </p:nvSpPr>
        <p:spPr bwMode="auto">
          <a:xfrm flipH="1">
            <a:off x="5900738" y="2752725"/>
            <a:ext cx="403225" cy="4222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71" name="Line 71"/>
          <p:cNvSpPr>
            <a:spLocks noChangeShapeType="1"/>
          </p:cNvSpPr>
          <p:nvPr/>
        </p:nvSpPr>
        <p:spPr bwMode="auto">
          <a:xfrm>
            <a:off x="7159625" y="2173288"/>
            <a:ext cx="250825" cy="3159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72" name="Line 72"/>
          <p:cNvSpPr>
            <a:spLocks noChangeShapeType="1"/>
          </p:cNvSpPr>
          <p:nvPr/>
        </p:nvSpPr>
        <p:spPr bwMode="auto">
          <a:xfrm>
            <a:off x="6554788" y="2752725"/>
            <a:ext cx="301625" cy="3698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73" name="Line 73"/>
          <p:cNvSpPr>
            <a:spLocks noChangeShapeType="1"/>
          </p:cNvSpPr>
          <p:nvPr/>
        </p:nvSpPr>
        <p:spPr bwMode="auto">
          <a:xfrm>
            <a:off x="5900738" y="3384550"/>
            <a:ext cx="352425" cy="3175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74" name="Line 74"/>
          <p:cNvSpPr>
            <a:spLocks noChangeShapeType="1"/>
          </p:cNvSpPr>
          <p:nvPr/>
        </p:nvSpPr>
        <p:spPr bwMode="auto">
          <a:xfrm flipH="1">
            <a:off x="4892675" y="3333750"/>
            <a:ext cx="704850" cy="4206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75" name="Line 75"/>
          <p:cNvSpPr>
            <a:spLocks noChangeShapeType="1"/>
          </p:cNvSpPr>
          <p:nvPr/>
        </p:nvSpPr>
        <p:spPr bwMode="auto">
          <a:xfrm flipH="1">
            <a:off x="4338638" y="3965575"/>
            <a:ext cx="303212" cy="263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76" name="Line 76"/>
          <p:cNvSpPr>
            <a:spLocks noChangeShapeType="1"/>
          </p:cNvSpPr>
          <p:nvPr/>
        </p:nvSpPr>
        <p:spPr bwMode="auto">
          <a:xfrm>
            <a:off x="4892675" y="3911600"/>
            <a:ext cx="252413" cy="2651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77" name="Line 77"/>
          <p:cNvSpPr>
            <a:spLocks noChangeShapeType="1"/>
          </p:cNvSpPr>
          <p:nvPr/>
        </p:nvSpPr>
        <p:spPr bwMode="auto">
          <a:xfrm flipH="1">
            <a:off x="4841875" y="4492625"/>
            <a:ext cx="252413" cy="3159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78" name="Line 78"/>
          <p:cNvSpPr>
            <a:spLocks noChangeShapeType="1"/>
          </p:cNvSpPr>
          <p:nvPr/>
        </p:nvSpPr>
        <p:spPr bwMode="auto">
          <a:xfrm>
            <a:off x="5345113" y="4492625"/>
            <a:ext cx="303212" cy="368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79" name="Line 79"/>
          <p:cNvSpPr>
            <a:spLocks noChangeShapeType="1"/>
          </p:cNvSpPr>
          <p:nvPr/>
        </p:nvSpPr>
        <p:spPr bwMode="auto">
          <a:xfrm flipH="1">
            <a:off x="5448300" y="5176838"/>
            <a:ext cx="200025" cy="368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80" name="Line 80"/>
          <p:cNvSpPr>
            <a:spLocks noChangeShapeType="1"/>
          </p:cNvSpPr>
          <p:nvPr/>
        </p:nvSpPr>
        <p:spPr bwMode="auto">
          <a:xfrm>
            <a:off x="5849938" y="5124450"/>
            <a:ext cx="250825" cy="3698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81" name="Text Box 81"/>
          <p:cNvSpPr txBox="1">
            <a:spLocks noChangeArrowheads="1"/>
          </p:cNvSpPr>
          <p:nvPr/>
        </p:nvSpPr>
        <p:spPr bwMode="auto">
          <a:xfrm>
            <a:off x="6804025" y="1844675"/>
            <a:ext cx="504825" cy="63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90</a:t>
            </a:r>
          </a:p>
        </p:txBody>
      </p:sp>
      <p:sp>
        <p:nvSpPr>
          <p:cNvPr id="25682" name="Freeform 82"/>
          <p:cNvSpPr>
            <a:spLocks/>
          </p:cNvSpPr>
          <p:nvPr/>
        </p:nvSpPr>
        <p:spPr bwMode="auto">
          <a:xfrm>
            <a:off x="2193925" y="1844675"/>
            <a:ext cx="1514475" cy="3671888"/>
          </a:xfrm>
          <a:custGeom>
            <a:avLst/>
            <a:gdLst>
              <a:gd name="T0" fmla="*/ 2147483647 w 954"/>
              <a:gd name="T1" fmla="*/ 0 h 2313"/>
              <a:gd name="T2" fmla="*/ 2147483647 w 954"/>
              <a:gd name="T3" fmla="*/ 2147483647 h 2313"/>
              <a:gd name="T4" fmla="*/ 2147483647 w 954"/>
              <a:gd name="T5" fmla="*/ 2147483647 h 2313"/>
              <a:gd name="T6" fmla="*/ 2147483647 w 954"/>
              <a:gd name="T7" fmla="*/ 2147483647 h 2313"/>
              <a:gd name="T8" fmla="*/ 0 60000 65536"/>
              <a:gd name="T9" fmla="*/ 0 60000 65536"/>
              <a:gd name="T10" fmla="*/ 0 60000 65536"/>
              <a:gd name="T11" fmla="*/ 0 60000 65536"/>
              <a:gd name="T12" fmla="*/ 0 w 954"/>
              <a:gd name="T13" fmla="*/ 0 h 2313"/>
              <a:gd name="T14" fmla="*/ 954 w 954"/>
              <a:gd name="T15" fmla="*/ 2313 h 231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54" h="2313">
                <a:moveTo>
                  <a:pt x="954" y="0"/>
                </a:moveTo>
                <a:cubicBezTo>
                  <a:pt x="804" y="139"/>
                  <a:pt x="104" y="525"/>
                  <a:pt x="52" y="835"/>
                </a:cubicBezTo>
                <a:cubicBezTo>
                  <a:pt x="0" y="1145"/>
                  <a:pt x="596" y="1613"/>
                  <a:pt x="640" y="1859"/>
                </a:cubicBezTo>
                <a:cubicBezTo>
                  <a:pt x="684" y="2105"/>
                  <a:pt x="386" y="2218"/>
                  <a:pt x="319" y="2313"/>
                </a:cubicBezTo>
              </a:path>
            </a:pathLst>
          </a:custGeom>
          <a:noFill/>
          <a:ln w="31750" cap="flat">
            <a:solidFill>
              <a:srgbClr val="99CC00"/>
            </a:solidFill>
            <a:prstDash val="dash"/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83" name="Freeform 83"/>
          <p:cNvSpPr>
            <a:spLocks/>
          </p:cNvSpPr>
          <p:nvPr/>
        </p:nvSpPr>
        <p:spPr bwMode="auto">
          <a:xfrm>
            <a:off x="5508625" y="4149725"/>
            <a:ext cx="684213" cy="1368425"/>
          </a:xfrm>
          <a:custGeom>
            <a:avLst/>
            <a:gdLst>
              <a:gd name="T0" fmla="*/ 2147483647 w 431"/>
              <a:gd name="T1" fmla="*/ 2147483647 h 862"/>
              <a:gd name="T2" fmla="*/ 2147483647 w 431"/>
              <a:gd name="T3" fmla="*/ 2147483647 h 862"/>
              <a:gd name="T4" fmla="*/ 0 w 431"/>
              <a:gd name="T5" fmla="*/ 0 h 862"/>
              <a:gd name="T6" fmla="*/ 0 60000 65536"/>
              <a:gd name="T7" fmla="*/ 0 60000 65536"/>
              <a:gd name="T8" fmla="*/ 0 60000 65536"/>
              <a:gd name="T9" fmla="*/ 0 w 431"/>
              <a:gd name="T10" fmla="*/ 0 h 862"/>
              <a:gd name="T11" fmla="*/ 431 w 431"/>
              <a:gd name="T12" fmla="*/ 862 h 8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1" h="862">
                <a:moveTo>
                  <a:pt x="136" y="862"/>
                </a:moveTo>
                <a:cubicBezTo>
                  <a:pt x="283" y="730"/>
                  <a:pt x="431" y="598"/>
                  <a:pt x="408" y="454"/>
                </a:cubicBezTo>
                <a:cubicBezTo>
                  <a:pt x="385" y="310"/>
                  <a:pt x="192" y="155"/>
                  <a:pt x="0" y="0"/>
                </a:cubicBezTo>
              </a:path>
            </a:pathLst>
          </a:custGeom>
          <a:noFill/>
          <a:ln w="31750" cap="flat">
            <a:solidFill>
              <a:srgbClr val="FF6600"/>
            </a:solidFill>
            <a:prstDash val="dash"/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6084888" y="4076700"/>
            <a:ext cx="2808287" cy="1225550"/>
          </a:xfrm>
          <a:prstGeom prst="rect">
            <a:avLst/>
          </a:prstGeom>
          <a:solidFill>
            <a:srgbClr val="CCFFCC"/>
          </a:solidFill>
          <a:ln w="38100" cmpd="dbl">
            <a:solidFill>
              <a:srgbClr val="008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/>
              <a:t>If the element is smaller, filtering down </a:t>
            </a:r>
            <a:r>
              <a:rPr lang="en-US" altLang="zh-CN" sz="2400" b="1"/>
              <a:t>half-half-way</a:t>
            </a:r>
          </a:p>
        </p:txBody>
      </p:sp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250825" y="1773238"/>
            <a:ext cx="2376488" cy="1225550"/>
          </a:xfrm>
          <a:prstGeom prst="rect">
            <a:avLst/>
          </a:prstGeom>
          <a:solidFill>
            <a:srgbClr val="FFCC99"/>
          </a:solidFill>
          <a:ln w="38100" cmpd="dbl">
            <a:solidFill>
              <a:srgbClr val="FF6600"/>
            </a:solidFill>
            <a:miter lim="800000"/>
            <a:headEnd/>
            <a:tailEnd/>
          </a:ln>
          <a:effectLst>
            <a:outerShdw dist="107763" dir="135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/>
              <a:t>“Vacant” filtering down only </a:t>
            </a:r>
            <a:r>
              <a:rPr lang="en-US" altLang="zh-CN" sz="2400" b="1"/>
              <a:t>half-way</a:t>
            </a:r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title"/>
          </p:nvPr>
        </p:nvSpPr>
        <p:spPr>
          <a:xfrm>
            <a:off x="317500" y="782638"/>
            <a:ext cx="8637588" cy="701675"/>
          </a:xfrm>
        </p:spPr>
        <p:txBody>
          <a:bodyPr/>
          <a:lstStyle/>
          <a:p>
            <a:pPr eaLnBrk="1" hangingPunct="1"/>
            <a:r>
              <a:rPr lang="en-US" altLang="zh-CN" sz="4000"/>
              <a:t>Improvement by Divide-and-Conquer</a:t>
            </a:r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50825" y="1844675"/>
            <a:ext cx="8208963" cy="41148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zh-CN" altLang="en-US"/>
              <a:t> </a:t>
            </a:r>
          </a:p>
        </p:txBody>
      </p:sp>
      <p:sp>
        <p:nvSpPr>
          <p:cNvPr id="26630" name="Oval 6"/>
          <p:cNvSpPr>
            <a:spLocks noChangeArrowheads="1"/>
          </p:cNvSpPr>
          <p:nvPr/>
        </p:nvSpPr>
        <p:spPr bwMode="auto">
          <a:xfrm>
            <a:off x="3937000" y="1806575"/>
            <a:ext cx="349250" cy="366713"/>
          </a:xfrm>
          <a:prstGeom prst="ellipse">
            <a:avLst/>
          </a:prstGeom>
          <a:noFill/>
          <a:ln w="38100" cmpd="dbl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6631" name="Text Box 7"/>
          <p:cNvSpPr txBox="1">
            <a:spLocks noChangeArrowheads="1"/>
          </p:cNvSpPr>
          <p:nvPr/>
        </p:nvSpPr>
        <p:spPr bwMode="auto">
          <a:xfrm>
            <a:off x="3276600" y="2349500"/>
            <a:ext cx="503238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90</a:t>
            </a:r>
          </a:p>
        </p:txBody>
      </p:sp>
      <p:sp>
        <p:nvSpPr>
          <p:cNvPr id="26632" name="Oval 8"/>
          <p:cNvSpPr>
            <a:spLocks noChangeArrowheads="1"/>
          </p:cNvSpPr>
          <p:nvPr/>
        </p:nvSpPr>
        <p:spPr bwMode="auto">
          <a:xfrm>
            <a:off x="3327400" y="2363788"/>
            <a:ext cx="349250" cy="36671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6633" name="Text Box 9"/>
          <p:cNvSpPr txBox="1">
            <a:spLocks noChangeArrowheads="1"/>
          </p:cNvSpPr>
          <p:nvPr/>
        </p:nvSpPr>
        <p:spPr bwMode="auto">
          <a:xfrm>
            <a:off x="4427538" y="2420938"/>
            <a:ext cx="503237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65</a:t>
            </a:r>
          </a:p>
        </p:txBody>
      </p:sp>
      <p:sp>
        <p:nvSpPr>
          <p:cNvPr id="26634" name="Oval 10"/>
          <p:cNvSpPr>
            <a:spLocks noChangeArrowheads="1"/>
          </p:cNvSpPr>
          <p:nvPr/>
        </p:nvSpPr>
        <p:spPr bwMode="auto">
          <a:xfrm>
            <a:off x="4440238" y="2384425"/>
            <a:ext cx="349250" cy="36671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6635" name="Text Box 11"/>
          <p:cNvSpPr txBox="1">
            <a:spLocks noChangeArrowheads="1"/>
          </p:cNvSpPr>
          <p:nvPr/>
        </p:nvSpPr>
        <p:spPr bwMode="auto">
          <a:xfrm>
            <a:off x="2627313" y="2997200"/>
            <a:ext cx="503237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80</a:t>
            </a:r>
          </a:p>
        </p:txBody>
      </p:sp>
      <p:sp>
        <p:nvSpPr>
          <p:cNvPr id="26636" name="Oval 12"/>
          <p:cNvSpPr>
            <a:spLocks noChangeArrowheads="1"/>
          </p:cNvSpPr>
          <p:nvPr/>
        </p:nvSpPr>
        <p:spPr bwMode="auto">
          <a:xfrm>
            <a:off x="2678113" y="3016250"/>
            <a:ext cx="349250" cy="36671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6637" name="Text Box 13"/>
          <p:cNvSpPr txBox="1">
            <a:spLocks noChangeArrowheads="1"/>
          </p:cNvSpPr>
          <p:nvPr/>
        </p:nvSpPr>
        <p:spPr bwMode="auto">
          <a:xfrm>
            <a:off x="1600200" y="3581400"/>
            <a:ext cx="504825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70</a:t>
            </a:r>
          </a:p>
        </p:txBody>
      </p:sp>
      <p:sp>
        <p:nvSpPr>
          <p:cNvPr id="26638" name="Oval 14"/>
          <p:cNvSpPr>
            <a:spLocks noChangeArrowheads="1"/>
          </p:cNvSpPr>
          <p:nvPr/>
        </p:nvSpPr>
        <p:spPr bwMode="auto">
          <a:xfrm>
            <a:off x="1670050" y="3595688"/>
            <a:ext cx="350838" cy="36671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6639" name="Text Box 15"/>
          <p:cNvSpPr txBox="1">
            <a:spLocks noChangeArrowheads="1"/>
          </p:cNvSpPr>
          <p:nvPr/>
        </p:nvSpPr>
        <p:spPr bwMode="auto">
          <a:xfrm>
            <a:off x="1143000" y="4114800"/>
            <a:ext cx="503238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25</a:t>
            </a:r>
          </a:p>
        </p:txBody>
      </p:sp>
      <p:sp>
        <p:nvSpPr>
          <p:cNvPr id="26640" name="Oval 16"/>
          <p:cNvSpPr>
            <a:spLocks noChangeArrowheads="1"/>
          </p:cNvSpPr>
          <p:nvPr/>
        </p:nvSpPr>
        <p:spPr bwMode="auto">
          <a:xfrm>
            <a:off x="1166813" y="4122738"/>
            <a:ext cx="349250" cy="36671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6641" name="Text Box 17"/>
          <p:cNvSpPr txBox="1">
            <a:spLocks noChangeArrowheads="1"/>
          </p:cNvSpPr>
          <p:nvPr/>
        </p:nvSpPr>
        <p:spPr bwMode="auto">
          <a:xfrm>
            <a:off x="2124075" y="4149725"/>
            <a:ext cx="503238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60</a:t>
            </a:r>
          </a:p>
        </p:txBody>
      </p:sp>
      <p:sp>
        <p:nvSpPr>
          <p:cNvPr id="26642" name="Oval 18"/>
          <p:cNvSpPr>
            <a:spLocks noChangeArrowheads="1"/>
          </p:cNvSpPr>
          <p:nvPr/>
        </p:nvSpPr>
        <p:spPr bwMode="auto">
          <a:xfrm>
            <a:off x="2124075" y="4122738"/>
            <a:ext cx="349250" cy="36671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6643" name="Text Box 19"/>
          <p:cNvSpPr txBox="1">
            <a:spLocks noChangeArrowheads="1"/>
          </p:cNvSpPr>
          <p:nvPr/>
        </p:nvSpPr>
        <p:spPr bwMode="auto">
          <a:xfrm>
            <a:off x="1619250" y="4797425"/>
            <a:ext cx="50165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45</a:t>
            </a:r>
          </a:p>
        </p:txBody>
      </p:sp>
      <p:sp>
        <p:nvSpPr>
          <p:cNvPr id="26644" name="Oval 20"/>
          <p:cNvSpPr>
            <a:spLocks noChangeArrowheads="1"/>
          </p:cNvSpPr>
          <p:nvPr/>
        </p:nvSpPr>
        <p:spPr bwMode="auto">
          <a:xfrm>
            <a:off x="1670050" y="4756150"/>
            <a:ext cx="349250" cy="36671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6645" name="Text Box 21"/>
          <p:cNvSpPr txBox="1">
            <a:spLocks noChangeArrowheads="1"/>
          </p:cNvSpPr>
          <p:nvPr/>
        </p:nvSpPr>
        <p:spPr bwMode="auto">
          <a:xfrm>
            <a:off x="2627313" y="4797425"/>
            <a:ext cx="503237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50</a:t>
            </a:r>
          </a:p>
        </p:txBody>
      </p:sp>
      <p:sp>
        <p:nvSpPr>
          <p:cNvPr id="26646" name="Oval 22"/>
          <p:cNvSpPr>
            <a:spLocks noChangeArrowheads="1"/>
          </p:cNvSpPr>
          <p:nvPr/>
        </p:nvSpPr>
        <p:spPr bwMode="auto">
          <a:xfrm>
            <a:off x="2627313" y="4757738"/>
            <a:ext cx="349250" cy="3651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6647" name="Text Box 23"/>
          <p:cNvSpPr txBox="1">
            <a:spLocks noChangeArrowheads="1"/>
          </p:cNvSpPr>
          <p:nvPr/>
        </p:nvSpPr>
        <p:spPr bwMode="auto">
          <a:xfrm>
            <a:off x="2268538" y="5516563"/>
            <a:ext cx="504825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40</a:t>
            </a:r>
          </a:p>
        </p:txBody>
      </p:sp>
      <p:sp>
        <p:nvSpPr>
          <p:cNvPr id="26648" name="Oval 24"/>
          <p:cNvSpPr>
            <a:spLocks noChangeArrowheads="1"/>
          </p:cNvSpPr>
          <p:nvPr/>
        </p:nvSpPr>
        <p:spPr bwMode="auto">
          <a:xfrm>
            <a:off x="2274888" y="5492750"/>
            <a:ext cx="350837" cy="36671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6649" name="Text Box 25"/>
          <p:cNvSpPr txBox="1">
            <a:spLocks noChangeArrowheads="1"/>
          </p:cNvSpPr>
          <p:nvPr/>
        </p:nvSpPr>
        <p:spPr bwMode="auto">
          <a:xfrm>
            <a:off x="3059113" y="5445125"/>
            <a:ext cx="503237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15</a:t>
            </a:r>
          </a:p>
        </p:txBody>
      </p:sp>
      <p:sp>
        <p:nvSpPr>
          <p:cNvPr id="26650" name="Oval 26"/>
          <p:cNvSpPr>
            <a:spLocks noChangeArrowheads="1"/>
          </p:cNvSpPr>
          <p:nvPr/>
        </p:nvSpPr>
        <p:spPr bwMode="auto">
          <a:xfrm>
            <a:off x="3079750" y="5440363"/>
            <a:ext cx="349250" cy="36671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6651" name="Text Box 27"/>
          <p:cNvSpPr txBox="1">
            <a:spLocks noChangeArrowheads="1"/>
          </p:cNvSpPr>
          <p:nvPr/>
        </p:nvSpPr>
        <p:spPr bwMode="auto">
          <a:xfrm>
            <a:off x="3276600" y="3573463"/>
            <a:ext cx="503238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35</a:t>
            </a:r>
          </a:p>
        </p:txBody>
      </p:sp>
      <p:sp>
        <p:nvSpPr>
          <p:cNvPr id="26652" name="Oval 28"/>
          <p:cNvSpPr>
            <a:spLocks noChangeArrowheads="1"/>
          </p:cNvSpPr>
          <p:nvPr/>
        </p:nvSpPr>
        <p:spPr bwMode="auto">
          <a:xfrm>
            <a:off x="3281363" y="3595688"/>
            <a:ext cx="349250" cy="36671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6653" name="Text Box 29"/>
          <p:cNvSpPr txBox="1">
            <a:spLocks noChangeArrowheads="1"/>
          </p:cNvSpPr>
          <p:nvPr/>
        </p:nvSpPr>
        <p:spPr bwMode="auto">
          <a:xfrm>
            <a:off x="3851275" y="3068638"/>
            <a:ext cx="503238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75</a:t>
            </a:r>
          </a:p>
        </p:txBody>
      </p:sp>
      <p:sp>
        <p:nvSpPr>
          <p:cNvPr id="26654" name="Oval 30"/>
          <p:cNvSpPr>
            <a:spLocks noChangeArrowheads="1"/>
          </p:cNvSpPr>
          <p:nvPr/>
        </p:nvSpPr>
        <p:spPr bwMode="auto">
          <a:xfrm>
            <a:off x="3886200" y="3016250"/>
            <a:ext cx="349250" cy="36671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6655" name="Line 31"/>
          <p:cNvSpPr>
            <a:spLocks noChangeShapeType="1"/>
          </p:cNvSpPr>
          <p:nvPr/>
        </p:nvSpPr>
        <p:spPr bwMode="auto">
          <a:xfrm flipH="1">
            <a:off x="3633788" y="2122488"/>
            <a:ext cx="352425" cy="3159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56" name="Line 32"/>
          <p:cNvSpPr>
            <a:spLocks noChangeShapeType="1"/>
          </p:cNvSpPr>
          <p:nvPr/>
        </p:nvSpPr>
        <p:spPr bwMode="auto">
          <a:xfrm flipH="1">
            <a:off x="2978150" y="2701925"/>
            <a:ext cx="404813" cy="4206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57" name="Line 33"/>
          <p:cNvSpPr>
            <a:spLocks noChangeShapeType="1"/>
          </p:cNvSpPr>
          <p:nvPr/>
        </p:nvSpPr>
        <p:spPr bwMode="auto">
          <a:xfrm>
            <a:off x="4238625" y="2122488"/>
            <a:ext cx="250825" cy="3159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58" name="Line 34"/>
          <p:cNvSpPr>
            <a:spLocks noChangeShapeType="1"/>
          </p:cNvSpPr>
          <p:nvPr/>
        </p:nvSpPr>
        <p:spPr bwMode="auto">
          <a:xfrm>
            <a:off x="3633788" y="2701925"/>
            <a:ext cx="301625" cy="368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59" name="Line 35"/>
          <p:cNvSpPr>
            <a:spLocks noChangeShapeType="1"/>
          </p:cNvSpPr>
          <p:nvPr/>
        </p:nvSpPr>
        <p:spPr bwMode="auto">
          <a:xfrm>
            <a:off x="2987675" y="3357563"/>
            <a:ext cx="354013" cy="3159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60" name="Line 36"/>
          <p:cNvSpPr>
            <a:spLocks noChangeShapeType="1"/>
          </p:cNvSpPr>
          <p:nvPr/>
        </p:nvSpPr>
        <p:spPr bwMode="auto">
          <a:xfrm flipH="1">
            <a:off x="1971675" y="3281363"/>
            <a:ext cx="704850" cy="4206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61" name="Line 37"/>
          <p:cNvSpPr>
            <a:spLocks noChangeShapeType="1"/>
          </p:cNvSpPr>
          <p:nvPr/>
        </p:nvSpPr>
        <p:spPr bwMode="auto">
          <a:xfrm flipH="1">
            <a:off x="1417638" y="3913188"/>
            <a:ext cx="301625" cy="263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62" name="Line 38"/>
          <p:cNvSpPr>
            <a:spLocks noChangeShapeType="1"/>
          </p:cNvSpPr>
          <p:nvPr/>
        </p:nvSpPr>
        <p:spPr bwMode="auto">
          <a:xfrm>
            <a:off x="1971675" y="3859213"/>
            <a:ext cx="252413" cy="2651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63" name="Line 39"/>
          <p:cNvSpPr>
            <a:spLocks noChangeShapeType="1"/>
          </p:cNvSpPr>
          <p:nvPr/>
        </p:nvSpPr>
        <p:spPr bwMode="auto">
          <a:xfrm flipH="1">
            <a:off x="1920875" y="4438650"/>
            <a:ext cx="252413" cy="3159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64" name="Line 40"/>
          <p:cNvSpPr>
            <a:spLocks noChangeShapeType="1"/>
          </p:cNvSpPr>
          <p:nvPr/>
        </p:nvSpPr>
        <p:spPr bwMode="auto">
          <a:xfrm>
            <a:off x="2424113" y="4438650"/>
            <a:ext cx="303212" cy="3698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65" name="Line 41"/>
          <p:cNvSpPr>
            <a:spLocks noChangeShapeType="1"/>
          </p:cNvSpPr>
          <p:nvPr/>
        </p:nvSpPr>
        <p:spPr bwMode="auto">
          <a:xfrm flipH="1">
            <a:off x="2525713" y="5124450"/>
            <a:ext cx="201612" cy="368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66" name="Line 42"/>
          <p:cNvSpPr>
            <a:spLocks noChangeShapeType="1"/>
          </p:cNvSpPr>
          <p:nvPr/>
        </p:nvSpPr>
        <p:spPr bwMode="auto">
          <a:xfrm>
            <a:off x="2928938" y="5072063"/>
            <a:ext cx="250825" cy="368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67" name="Oval 43"/>
          <p:cNvSpPr>
            <a:spLocks noChangeArrowheads="1"/>
          </p:cNvSpPr>
          <p:nvPr/>
        </p:nvSpPr>
        <p:spPr bwMode="auto">
          <a:xfrm>
            <a:off x="6858000" y="1857375"/>
            <a:ext cx="349250" cy="36671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6668" name="Text Box 44"/>
          <p:cNvSpPr txBox="1">
            <a:spLocks noChangeArrowheads="1"/>
          </p:cNvSpPr>
          <p:nvPr/>
        </p:nvSpPr>
        <p:spPr bwMode="auto">
          <a:xfrm>
            <a:off x="6227763" y="2492375"/>
            <a:ext cx="503237" cy="63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80</a:t>
            </a:r>
          </a:p>
        </p:txBody>
      </p:sp>
      <p:sp>
        <p:nvSpPr>
          <p:cNvPr id="26669" name="Oval 45"/>
          <p:cNvSpPr>
            <a:spLocks noChangeArrowheads="1"/>
          </p:cNvSpPr>
          <p:nvPr/>
        </p:nvSpPr>
        <p:spPr bwMode="auto">
          <a:xfrm>
            <a:off x="6253163" y="2436813"/>
            <a:ext cx="350837" cy="368300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6670" name="Text Box 46"/>
          <p:cNvSpPr txBox="1">
            <a:spLocks noChangeArrowheads="1"/>
          </p:cNvSpPr>
          <p:nvPr/>
        </p:nvSpPr>
        <p:spPr bwMode="auto">
          <a:xfrm>
            <a:off x="7308850" y="2420938"/>
            <a:ext cx="503238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65</a:t>
            </a:r>
          </a:p>
        </p:txBody>
      </p:sp>
      <p:sp>
        <p:nvSpPr>
          <p:cNvPr id="26671" name="Oval 47"/>
          <p:cNvSpPr>
            <a:spLocks noChangeArrowheads="1"/>
          </p:cNvSpPr>
          <p:nvPr/>
        </p:nvSpPr>
        <p:spPr bwMode="auto">
          <a:xfrm>
            <a:off x="7361238" y="2436813"/>
            <a:ext cx="349250" cy="36671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6672" name="Text Box 48"/>
          <p:cNvSpPr txBox="1">
            <a:spLocks noChangeArrowheads="1"/>
          </p:cNvSpPr>
          <p:nvPr/>
        </p:nvSpPr>
        <p:spPr bwMode="auto">
          <a:xfrm>
            <a:off x="5562600" y="3124200"/>
            <a:ext cx="503238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70</a:t>
            </a:r>
          </a:p>
        </p:txBody>
      </p:sp>
      <p:sp>
        <p:nvSpPr>
          <p:cNvPr id="26673" name="Oval 49"/>
          <p:cNvSpPr>
            <a:spLocks noChangeArrowheads="1"/>
          </p:cNvSpPr>
          <p:nvPr/>
        </p:nvSpPr>
        <p:spPr bwMode="auto">
          <a:xfrm>
            <a:off x="5599113" y="3068638"/>
            <a:ext cx="349250" cy="36671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6674" name="Text Box 50"/>
          <p:cNvSpPr txBox="1">
            <a:spLocks noChangeArrowheads="1"/>
          </p:cNvSpPr>
          <p:nvPr/>
        </p:nvSpPr>
        <p:spPr bwMode="auto">
          <a:xfrm>
            <a:off x="5003800" y="4149725"/>
            <a:ext cx="504825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60</a:t>
            </a:r>
          </a:p>
        </p:txBody>
      </p:sp>
      <p:sp>
        <p:nvSpPr>
          <p:cNvPr id="26675" name="Oval 51"/>
          <p:cNvSpPr>
            <a:spLocks noChangeArrowheads="1"/>
          </p:cNvSpPr>
          <p:nvPr/>
        </p:nvSpPr>
        <p:spPr bwMode="auto">
          <a:xfrm>
            <a:off x="4591050" y="3649663"/>
            <a:ext cx="350838" cy="366712"/>
          </a:xfrm>
          <a:prstGeom prst="ellipse">
            <a:avLst/>
          </a:prstGeom>
          <a:noFill/>
          <a:ln w="38100" cmpd="dbl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6676" name="Text Box 52"/>
          <p:cNvSpPr txBox="1">
            <a:spLocks noChangeArrowheads="1"/>
          </p:cNvSpPr>
          <p:nvPr/>
        </p:nvSpPr>
        <p:spPr bwMode="auto">
          <a:xfrm>
            <a:off x="4067175" y="4221163"/>
            <a:ext cx="503238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25</a:t>
            </a:r>
          </a:p>
        </p:txBody>
      </p:sp>
      <p:sp>
        <p:nvSpPr>
          <p:cNvPr id="26677" name="Oval 53"/>
          <p:cNvSpPr>
            <a:spLocks noChangeArrowheads="1"/>
          </p:cNvSpPr>
          <p:nvPr/>
        </p:nvSpPr>
        <p:spPr bwMode="auto">
          <a:xfrm>
            <a:off x="4087813" y="4176713"/>
            <a:ext cx="349250" cy="36671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6678" name="Text Box 54"/>
          <p:cNvSpPr txBox="1">
            <a:spLocks noChangeArrowheads="1"/>
          </p:cNvSpPr>
          <p:nvPr/>
        </p:nvSpPr>
        <p:spPr bwMode="auto">
          <a:xfrm>
            <a:off x="5508625" y="4797425"/>
            <a:ext cx="503238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50</a:t>
            </a:r>
          </a:p>
        </p:txBody>
      </p:sp>
      <p:sp>
        <p:nvSpPr>
          <p:cNvPr id="26679" name="Oval 55"/>
          <p:cNvSpPr>
            <a:spLocks noChangeArrowheads="1"/>
          </p:cNvSpPr>
          <p:nvPr/>
        </p:nvSpPr>
        <p:spPr bwMode="auto">
          <a:xfrm>
            <a:off x="5045075" y="4176713"/>
            <a:ext cx="349250" cy="36671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6680" name="Text Box 56"/>
          <p:cNvSpPr txBox="1">
            <a:spLocks noChangeArrowheads="1"/>
          </p:cNvSpPr>
          <p:nvPr/>
        </p:nvSpPr>
        <p:spPr bwMode="auto">
          <a:xfrm>
            <a:off x="4572000" y="4797425"/>
            <a:ext cx="503238" cy="63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45</a:t>
            </a:r>
          </a:p>
        </p:txBody>
      </p:sp>
      <p:sp>
        <p:nvSpPr>
          <p:cNvPr id="26681" name="Oval 57"/>
          <p:cNvSpPr>
            <a:spLocks noChangeArrowheads="1"/>
          </p:cNvSpPr>
          <p:nvPr/>
        </p:nvSpPr>
        <p:spPr bwMode="auto">
          <a:xfrm>
            <a:off x="4591050" y="4808538"/>
            <a:ext cx="349250" cy="368300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6682" name="Text Box 58"/>
          <p:cNvSpPr txBox="1">
            <a:spLocks noChangeArrowheads="1"/>
          </p:cNvSpPr>
          <p:nvPr/>
        </p:nvSpPr>
        <p:spPr bwMode="auto">
          <a:xfrm>
            <a:off x="5148263" y="5516563"/>
            <a:ext cx="503237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40</a:t>
            </a:r>
          </a:p>
        </p:txBody>
      </p:sp>
      <p:sp>
        <p:nvSpPr>
          <p:cNvPr id="26683" name="Oval 59"/>
          <p:cNvSpPr>
            <a:spLocks noChangeArrowheads="1"/>
          </p:cNvSpPr>
          <p:nvPr/>
        </p:nvSpPr>
        <p:spPr bwMode="auto">
          <a:xfrm>
            <a:off x="5548313" y="4810125"/>
            <a:ext cx="349250" cy="36671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6684" name="Text Box 60"/>
          <p:cNvSpPr txBox="1">
            <a:spLocks noChangeArrowheads="1"/>
          </p:cNvSpPr>
          <p:nvPr/>
        </p:nvSpPr>
        <p:spPr bwMode="auto">
          <a:xfrm>
            <a:off x="5145088" y="5387975"/>
            <a:ext cx="504825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26685" name="Oval 61"/>
          <p:cNvSpPr>
            <a:spLocks noChangeArrowheads="1"/>
          </p:cNvSpPr>
          <p:nvPr/>
        </p:nvSpPr>
        <p:spPr bwMode="auto">
          <a:xfrm>
            <a:off x="5195888" y="5545138"/>
            <a:ext cx="350837" cy="3667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6686" name="Text Box 62"/>
          <p:cNvSpPr txBox="1">
            <a:spLocks noChangeArrowheads="1"/>
          </p:cNvSpPr>
          <p:nvPr/>
        </p:nvSpPr>
        <p:spPr bwMode="auto">
          <a:xfrm>
            <a:off x="6011863" y="5516563"/>
            <a:ext cx="503237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15</a:t>
            </a:r>
          </a:p>
        </p:txBody>
      </p:sp>
      <p:sp>
        <p:nvSpPr>
          <p:cNvPr id="26687" name="Oval 63"/>
          <p:cNvSpPr>
            <a:spLocks noChangeArrowheads="1"/>
          </p:cNvSpPr>
          <p:nvPr/>
        </p:nvSpPr>
        <p:spPr bwMode="auto">
          <a:xfrm>
            <a:off x="6002338" y="5492750"/>
            <a:ext cx="349250" cy="36671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6688" name="Text Box 64"/>
          <p:cNvSpPr txBox="1">
            <a:spLocks noChangeArrowheads="1"/>
          </p:cNvSpPr>
          <p:nvPr/>
        </p:nvSpPr>
        <p:spPr bwMode="auto">
          <a:xfrm>
            <a:off x="6156325" y="3644900"/>
            <a:ext cx="503238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35</a:t>
            </a:r>
          </a:p>
        </p:txBody>
      </p:sp>
      <p:sp>
        <p:nvSpPr>
          <p:cNvPr id="26689" name="Oval 65"/>
          <p:cNvSpPr>
            <a:spLocks noChangeArrowheads="1"/>
          </p:cNvSpPr>
          <p:nvPr/>
        </p:nvSpPr>
        <p:spPr bwMode="auto">
          <a:xfrm>
            <a:off x="6202363" y="3649663"/>
            <a:ext cx="349250" cy="36671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6690" name="Text Box 66"/>
          <p:cNvSpPr txBox="1">
            <a:spLocks noChangeArrowheads="1"/>
          </p:cNvSpPr>
          <p:nvPr/>
        </p:nvSpPr>
        <p:spPr bwMode="auto">
          <a:xfrm>
            <a:off x="6804025" y="3068638"/>
            <a:ext cx="504825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75</a:t>
            </a:r>
          </a:p>
        </p:txBody>
      </p:sp>
      <p:sp>
        <p:nvSpPr>
          <p:cNvPr id="26691" name="Oval 67"/>
          <p:cNvSpPr>
            <a:spLocks noChangeArrowheads="1"/>
          </p:cNvSpPr>
          <p:nvPr/>
        </p:nvSpPr>
        <p:spPr bwMode="auto">
          <a:xfrm>
            <a:off x="6807200" y="3068638"/>
            <a:ext cx="350838" cy="36671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6692" name="Line 68"/>
          <p:cNvSpPr>
            <a:spLocks noChangeShapeType="1"/>
          </p:cNvSpPr>
          <p:nvPr/>
        </p:nvSpPr>
        <p:spPr bwMode="auto">
          <a:xfrm flipH="1">
            <a:off x="6554788" y="2173288"/>
            <a:ext cx="352425" cy="3159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93" name="Line 69"/>
          <p:cNvSpPr>
            <a:spLocks noChangeShapeType="1"/>
          </p:cNvSpPr>
          <p:nvPr/>
        </p:nvSpPr>
        <p:spPr bwMode="auto">
          <a:xfrm flipH="1">
            <a:off x="5900738" y="2752725"/>
            <a:ext cx="403225" cy="4222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94" name="Line 70"/>
          <p:cNvSpPr>
            <a:spLocks noChangeShapeType="1"/>
          </p:cNvSpPr>
          <p:nvPr/>
        </p:nvSpPr>
        <p:spPr bwMode="auto">
          <a:xfrm>
            <a:off x="7159625" y="2173288"/>
            <a:ext cx="250825" cy="3159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95" name="Line 71"/>
          <p:cNvSpPr>
            <a:spLocks noChangeShapeType="1"/>
          </p:cNvSpPr>
          <p:nvPr/>
        </p:nvSpPr>
        <p:spPr bwMode="auto">
          <a:xfrm>
            <a:off x="6554788" y="2752725"/>
            <a:ext cx="301625" cy="3698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96" name="Line 72"/>
          <p:cNvSpPr>
            <a:spLocks noChangeShapeType="1"/>
          </p:cNvSpPr>
          <p:nvPr/>
        </p:nvSpPr>
        <p:spPr bwMode="auto">
          <a:xfrm>
            <a:off x="5900738" y="3384550"/>
            <a:ext cx="352425" cy="3175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97" name="Line 73"/>
          <p:cNvSpPr>
            <a:spLocks noChangeShapeType="1"/>
          </p:cNvSpPr>
          <p:nvPr/>
        </p:nvSpPr>
        <p:spPr bwMode="auto">
          <a:xfrm flipH="1">
            <a:off x="4892675" y="3333750"/>
            <a:ext cx="704850" cy="4206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98" name="Line 74"/>
          <p:cNvSpPr>
            <a:spLocks noChangeShapeType="1"/>
          </p:cNvSpPr>
          <p:nvPr/>
        </p:nvSpPr>
        <p:spPr bwMode="auto">
          <a:xfrm flipH="1">
            <a:off x="4338638" y="3965575"/>
            <a:ext cx="303212" cy="263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99" name="Line 75"/>
          <p:cNvSpPr>
            <a:spLocks noChangeShapeType="1"/>
          </p:cNvSpPr>
          <p:nvPr/>
        </p:nvSpPr>
        <p:spPr bwMode="auto">
          <a:xfrm>
            <a:off x="4892675" y="3911600"/>
            <a:ext cx="252413" cy="2651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700" name="Line 76"/>
          <p:cNvSpPr>
            <a:spLocks noChangeShapeType="1"/>
          </p:cNvSpPr>
          <p:nvPr/>
        </p:nvSpPr>
        <p:spPr bwMode="auto">
          <a:xfrm flipH="1">
            <a:off x="4841875" y="4492625"/>
            <a:ext cx="252413" cy="3159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701" name="Line 77"/>
          <p:cNvSpPr>
            <a:spLocks noChangeShapeType="1"/>
          </p:cNvSpPr>
          <p:nvPr/>
        </p:nvSpPr>
        <p:spPr bwMode="auto">
          <a:xfrm>
            <a:off x="5345113" y="4492625"/>
            <a:ext cx="303212" cy="368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702" name="Line 78"/>
          <p:cNvSpPr>
            <a:spLocks noChangeShapeType="1"/>
          </p:cNvSpPr>
          <p:nvPr/>
        </p:nvSpPr>
        <p:spPr bwMode="auto">
          <a:xfrm flipH="1">
            <a:off x="5448300" y="5176838"/>
            <a:ext cx="200025" cy="368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703" name="Line 79"/>
          <p:cNvSpPr>
            <a:spLocks noChangeShapeType="1"/>
          </p:cNvSpPr>
          <p:nvPr/>
        </p:nvSpPr>
        <p:spPr bwMode="auto">
          <a:xfrm>
            <a:off x="5849938" y="5124450"/>
            <a:ext cx="250825" cy="3698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704" name="Text Box 80"/>
          <p:cNvSpPr txBox="1">
            <a:spLocks noChangeArrowheads="1"/>
          </p:cNvSpPr>
          <p:nvPr/>
        </p:nvSpPr>
        <p:spPr bwMode="auto">
          <a:xfrm>
            <a:off x="6804025" y="1844675"/>
            <a:ext cx="504825" cy="63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90</a:t>
            </a:r>
          </a:p>
        </p:txBody>
      </p:sp>
      <p:sp>
        <p:nvSpPr>
          <p:cNvPr id="26705" name="Freeform 81"/>
          <p:cNvSpPr>
            <a:spLocks/>
          </p:cNvSpPr>
          <p:nvPr/>
        </p:nvSpPr>
        <p:spPr bwMode="auto">
          <a:xfrm>
            <a:off x="1835150" y="1989138"/>
            <a:ext cx="1800225" cy="1439862"/>
          </a:xfrm>
          <a:custGeom>
            <a:avLst/>
            <a:gdLst>
              <a:gd name="T0" fmla="*/ 2147483647 w 1134"/>
              <a:gd name="T1" fmla="*/ 0 h 907"/>
              <a:gd name="T2" fmla="*/ 0 w 1134"/>
              <a:gd name="T3" fmla="*/ 2147483647 h 907"/>
              <a:gd name="T4" fmla="*/ 0 60000 65536"/>
              <a:gd name="T5" fmla="*/ 0 60000 65536"/>
              <a:gd name="T6" fmla="*/ 0 w 1134"/>
              <a:gd name="T7" fmla="*/ 0 h 907"/>
              <a:gd name="T8" fmla="*/ 1134 w 1134"/>
              <a:gd name="T9" fmla="*/ 907 h 90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34" h="907">
                <a:moveTo>
                  <a:pt x="1134" y="0"/>
                </a:moveTo>
                <a:cubicBezTo>
                  <a:pt x="661" y="378"/>
                  <a:pt x="189" y="756"/>
                  <a:pt x="0" y="907"/>
                </a:cubicBezTo>
              </a:path>
            </a:pathLst>
          </a:custGeom>
          <a:noFill/>
          <a:ln w="31750" cap="flat">
            <a:solidFill>
              <a:srgbClr val="99CC00"/>
            </a:solidFill>
            <a:prstDash val="dash"/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706" name="Line 82"/>
          <p:cNvSpPr>
            <a:spLocks noChangeShapeType="1"/>
          </p:cNvSpPr>
          <p:nvPr/>
        </p:nvSpPr>
        <p:spPr bwMode="auto">
          <a:xfrm>
            <a:off x="5219700" y="3789363"/>
            <a:ext cx="792163" cy="1079500"/>
          </a:xfrm>
          <a:prstGeom prst="line">
            <a:avLst/>
          </a:prstGeom>
          <a:noFill/>
          <a:ln w="31750">
            <a:solidFill>
              <a:srgbClr val="FF6600"/>
            </a:solidFill>
            <a:prstDash val="dash"/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707" name="Text Box 83"/>
          <p:cNvSpPr txBox="1">
            <a:spLocks noChangeArrowheads="1"/>
          </p:cNvSpPr>
          <p:nvPr/>
        </p:nvSpPr>
        <p:spPr bwMode="auto">
          <a:xfrm>
            <a:off x="2051050" y="5805488"/>
            <a:ext cx="33845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b="1" i="1">
                <a:solidFill>
                  <a:srgbClr val="FF0000"/>
                </a:solidFill>
              </a:rPr>
              <a:t>The bubbling up will not beyond last vacStop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/>
          <p:cNvSpPr>
            <a:spLocks noGrp="1" noChangeArrowheads="1"/>
          </p:cNvSpPr>
          <p:nvPr>
            <p:ph type="title"/>
          </p:nvPr>
        </p:nvSpPr>
        <p:spPr>
          <a:xfrm>
            <a:off x="317500" y="782638"/>
            <a:ext cx="8637588" cy="701675"/>
          </a:xfrm>
        </p:spPr>
        <p:txBody>
          <a:bodyPr/>
          <a:lstStyle/>
          <a:p>
            <a:pPr eaLnBrk="1" hangingPunct="1"/>
            <a:r>
              <a:rPr lang="en-US" altLang="zh-CN" sz="4000"/>
              <a:t>Improvement by Divide-and-Conquer</a:t>
            </a:r>
          </a:p>
        </p:txBody>
      </p:sp>
      <p:sp>
        <p:nvSpPr>
          <p:cNvPr id="26667" name="Oval 43"/>
          <p:cNvSpPr>
            <a:spLocks noChangeArrowheads="1"/>
          </p:cNvSpPr>
          <p:nvPr/>
        </p:nvSpPr>
        <p:spPr bwMode="auto">
          <a:xfrm>
            <a:off x="3023935" y="1769442"/>
            <a:ext cx="349250" cy="36671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6668" name="Text Box 44"/>
          <p:cNvSpPr txBox="1">
            <a:spLocks noChangeArrowheads="1"/>
          </p:cNvSpPr>
          <p:nvPr/>
        </p:nvSpPr>
        <p:spPr bwMode="auto">
          <a:xfrm>
            <a:off x="2393698" y="2404442"/>
            <a:ext cx="503237" cy="63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80</a:t>
            </a:r>
          </a:p>
        </p:txBody>
      </p:sp>
      <p:sp>
        <p:nvSpPr>
          <p:cNvPr id="26669" name="Oval 45"/>
          <p:cNvSpPr>
            <a:spLocks noChangeArrowheads="1"/>
          </p:cNvSpPr>
          <p:nvPr/>
        </p:nvSpPr>
        <p:spPr bwMode="auto">
          <a:xfrm>
            <a:off x="2419098" y="2348880"/>
            <a:ext cx="350837" cy="368300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6670" name="Text Box 46"/>
          <p:cNvSpPr txBox="1">
            <a:spLocks noChangeArrowheads="1"/>
          </p:cNvSpPr>
          <p:nvPr/>
        </p:nvSpPr>
        <p:spPr bwMode="auto">
          <a:xfrm>
            <a:off x="3474785" y="2333005"/>
            <a:ext cx="503238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65</a:t>
            </a:r>
          </a:p>
        </p:txBody>
      </p:sp>
      <p:sp>
        <p:nvSpPr>
          <p:cNvPr id="26671" name="Oval 47"/>
          <p:cNvSpPr>
            <a:spLocks noChangeArrowheads="1"/>
          </p:cNvSpPr>
          <p:nvPr/>
        </p:nvSpPr>
        <p:spPr bwMode="auto">
          <a:xfrm>
            <a:off x="3527173" y="2348880"/>
            <a:ext cx="349250" cy="36671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6672" name="Text Box 48"/>
          <p:cNvSpPr txBox="1">
            <a:spLocks noChangeArrowheads="1"/>
          </p:cNvSpPr>
          <p:nvPr/>
        </p:nvSpPr>
        <p:spPr bwMode="auto">
          <a:xfrm>
            <a:off x="1728535" y="3036267"/>
            <a:ext cx="503238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70</a:t>
            </a:r>
          </a:p>
        </p:txBody>
      </p:sp>
      <p:sp>
        <p:nvSpPr>
          <p:cNvPr id="26673" name="Oval 49"/>
          <p:cNvSpPr>
            <a:spLocks noChangeArrowheads="1"/>
          </p:cNvSpPr>
          <p:nvPr/>
        </p:nvSpPr>
        <p:spPr bwMode="auto">
          <a:xfrm>
            <a:off x="1765048" y="2980705"/>
            <a:ext cx="349250" cy="36671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6674" name="Text Box 50"/>
          <p:cNvSpPr txBox="1">
            <a:spLocks noChangeArrowheads="1"/>
          </p:cNvSpPr>
          <p:nvPr/>
        </p:nvSpPr>
        <p:spPr bwMode="auto">
          <a:xfrm>
            <a:off x="734760" y="3572416"/>
            <a:ext cx="504825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/>
              <a:t>60</a:t>
            </a:r>
          </a:p>
        </p:txBody>
      </p:sp>
      <p:sp>
        <p:nvSpPr>
          <p:cNvPr id="26675" name="Oval 51"/>
          <p:cNvSpPr>
            <a:spLocks noChangeArrowheads="1"/>
          </p:cNvSpPr>
          <p:nvPr/>
        </p:nvSpPr>
        <p:spPr bwMode="auto">
          <a:xfrm>
            <a:off x="1723772" y="4731773"/>
            <a:ext cx="350838" cy="356026"/>
          </a:xfrm>
          <a:prstGeom prst="ellipse">
            <a:avLst/>
          </a:prstGeom>
          <a:noFill/>
          <a:ln w="38100" cmpd="dbl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6676" name="Text Box 52"/>
          <p:cNvSpPr txBox="1">
            <a:spLocks noChangeArrowheads="1"/>
          </p:cNvSpPr>
          <p:nvPr/>
        </p:nvSpPr>
        <p:spPr bwMode="auto">
          <a:xfrm>
            <a:off x="233110" y="4133230"/>
            <a:ext cx="503238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25</a:t>
            </a:r>
          </a:p>
        </p:txBody>
      </p:sp>
      <p:sp>
        <p:nvSpPr>
          <p:cNvPr id="26677" name="Oval 53"/>
          <p:cNvSpPr>
            <a:spLocks noChangeArrowheads="1"/>
          </p:cNvSpPr>
          <p:nvPr/>
        </p:nvSpPr>
        <p:spPr bwMode="auto">
          <a:xfrm>
            <a:off x="253748" y="4088780"/>
            <a:ext cx="349250" cy="36671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6678" name="Text Box 54"/>
          <p:cNvSpPr txBox="1">
            <a:spLocks noChangeArrowheads="1"/>
          </p:cNvSpPr>
          <p:nvPr/>
        </p:nvSpPr>
        <p:spPr bwMode="auto">
          <a:xfrm>
            <a:off x="1206248" y="4106822"/>
            <a:ext cx="503238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50</a:t>
            </a:r>
          </a:p>
        </p:txBody>
      </p:sp>
      <p:sp>
        <p:nvSpPr>
          <p:cNvPr id="26679" name="Oval 55"/>
          <p:cNvSpPr>
            <a:spLocks noChangeArrowheads="1"/>
          </p:cNvSpPr>
          <p:nvPr/>
        </p:nvSpPr>
        <p:spPr bwMode="auto">
          <a:xfrm>
            <a:off x="1211010" y="4088780"/>
            <a:ext cx="349250" cy="36671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6680" name="Text Box 56"/>
          <p:cNvSpPr txBox="1">
            <a:spLocks noChangeArrowheads="1"/>
          </p:cNvSpPr>
          <p:nvPr/>
        </p:nvSpPr>
        <p:spPr bwMode="auto">
          <a:xfrm>
            <a:off x="737935" y="4709492"/>
            <a:ext cx="503238" cy="63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45</a:t>
            </a:r>
          </a:p>
        </p:txBody>
      </p:sp>
      <p:sp>
        <p:nvSpPr>
          <p:cNvPr id="26681" name="Oval 57"/>
          <p:cNvSpPr>
            <a:spLocks noChangeArrowheads="1"/>
          </p:cNvSpPr>
          <p:nvPr/>
        </p:nvSpPr>
        <p:spPr bwMode="auto">
          <a:xfrm>
            <a:off x="756985" y="4720605"/>
            <a:ext cx="349250" cy="368300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6682" name="Text Box 58"/>
          <p:cNvSpPr txBox="1">
            <a:spLocks noChangeArrowheads="1"/>
          </p:cNvSpPr>
          <p:nvPr/>
        </p:nvSpPr>
        <p:spPr bwMode="auto">
          <a:xfrm>
            <a:off x="1339426" y="5448474"/>
            <a:ext cx="503237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/>
              <a:t>40</a:t>
            </a:r>
          </a:p>
        </p:txBody>
      </p:sp>
      <p:sp>
        <p:nvSpPr>
          <p:cNvPr id="26683" name="Oval 59"/>
          <p:cNvSpPr>
            <a:spLocks noChangeArrowheads="1"/>
          </p:cNvSpPr>
          <p:nvPr/>
        </p:nvSpPr>
        <p:spPr bwMode="auto">
          <a:xfrm>
            <a:off x="754623" y="3561730"/>
            <a:ext cx="349250" cy="36671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6684" name="Text Box 60"/>
          <p:cNvSpPr txBox="1">
            <a:spLocks noChangeArrowheads="1"/>
          </p:cNvSpPr>
          <p:nvPr/>
        </p:nvSpPr>
        <p:spPr bwMode="auto">
          <a:xfrm>
            <a:off x="1311023" y="5300042"/>
            <a:ext cx="504825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26685" name="Oval 61"/>
          <p:cNvSpPr>
            <a:spLocks noChangeArrowheads="1"/>
          </p:cNvSpPr>
          <p:nvPr/>
        </p:nvSpPr>
        <p:spPr bwMode="auto">
          <a:xfrm>
            <a:off x="1361823" y="5457205"/>
            <a:ext cx="350837" cy="3667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6686" name="Text Box 62"/>
          <p:cNvSpPr txBox="1">
            <a:spLocks noChangeArrowheads="1"/>
          </p:cNvSpPr>
          <p:nvPr/>
        </p:nvSpPr>
        <p:spPr bwMode="auto">
          <a:xfrm>
            <a:off x="2114298" y="5433469"/>
            <a:ext cx="503237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/>
              <a:t>15</a:t>
            </a:r>
          </a:p>
        </p:txBody>
      </p:sp>
      <p:sp>
        <p:nvSpPr>
          <p:cNvPr id="26687" name="Oval 63"/>
          <p:cNvSpPr>
            <a:spLocks noChangeArrowheads="1"/>
          </p:cNvSpPr>
          <p:nvPr/>
        </p:nvSpPr>
        <p:spPr bwMode="auto">
          <a:xfrm>
            <a:off x="2168273" y="5404817"/>
            <a:ext cx="349250" cy="36671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6688" name="Text Box 64"/>
          <p:cNvSpPr txBox="1">
            <a:spLocks noChangeArrowheads="1"/>
          </p:cNvSpPr>
          <p:nvPr/>
        </p:nvSpPr>
        <p:spPr bwMode="auto">
          <a:xfrm>
            <a:off x="2322260" y="3556967"/>
            <a:ext cx="503238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35</a:t>
            </a:r>
          </a:p>
        </p:txBody>
      </p:sp>
      <p:sp>
        <p:nvSpPr>
          <p:cNvPr id="26689" name="Oval 65"/>
          <p:cNvSpPr>
            <a:spLocks noChangeArrowheads="1"/>
          </p:cNvSpPr>
          <p:nvPr/>
        </p:nvSpPr>
        <p:spPr bwMode="auto">
          <a:xfrm>
            <a:off x="2368298" y="3561730"/>
            <a:ext cx="349250" cy="36671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6690" name="Text Box 66"/>
          <p:cNvSpPr txBox="1">
            <a:spLocks noChangeArrowheads="1"/>
          </p:cNvSpPr>
          <p:nvPr/>
        </p:nvSpPr>
        <p:spPr bwMode="auto">
          <a:xfrm>
            <a:off x="2969960" y="2980705"/>
            <a:ext cx="504825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75</a:t>
            </a:r>
          </a:p>
        </p:txBody>
      </p:sp>
      <p:sp>
        <p:nvSpPr>
          <p:cNvPr id="26691" name="Oval 67"/>
          <p:cNvSpPr>
            <a:spLocks noChangeArrowheads="1"/>
          </p:cNvSpPr>
          <p:nvPr/>
        </p:nvSpPr>
        <p:spPr bwMode="auto">
          <a:xfrm>
            <a:off x="2973135" y="2980705"/>
            <a:ext cx="350838" cy="36671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6692" name="Line 68"/>
          <p:cNvSpPr>
            <a:spLocks noChangeShapeType="1"/>
          </p:cNvSpPr>
          <p:nvPr/>
        </p:nvSpPr>
        <p:spPr bwMode="auto">
          <a:xfrm flipH="1">
            <a:off x="2720723" y="2085355"/>
            <a:ext cx="352425" cy="3159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93" name="Line 69"/>
          <p:cNvSpPr>
            <a:spLocks noChangeShapeType="1"/>
          </p:cNvSpPr>
          <p:nvPr/>
        </p:nvSpPr>
        <p:spPr bwMode="auto">
          <a:xfrm flipH="1">
            <a:off x="2066673" y="2664792"/>
            <a:ext cx="403225" cy="4222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94" name="Line 70"/>
          <p:cNvSpPr>
            <a:spLocks noChangeShapeType="1"/>
          </p:cNvSpPr>
          <p:nvPr/>
        </p:nvSpPr>
        <p:spPr bwMode="auto">
          <a:xfrm>
            <a:off x="3325560" y="2085355"/>
            <a:ext cx="250825" cy="3159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95" name="Line 71"/>
          <p:cNvSpPr>
            <a:spLocks noChangeShapeType="1"/>
          </p:cNvSpPr>
          <p:nvPr/>
        </p:nvSpPr>
        <p:spPr bwMode="auto">
          <a:xfrm>
            <a:off x="2720723" y="2664792"/>
            <a:ext cx="301625" cy="3698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96" name="Line 72"/>
          <p:cNvSpPr>
            <a:spLocks noChangeShapeType="1"/>
          </p:cNvSpPr>
          <p:nvPr/>
        </p:nvSpPr>
        <p:spPr bwMode="auto">
          <a:xfrm>
            <a:off x="2066673" y="3296617"/>
            <a:ext cx="352425" cy="3175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97" name="Line 73"/>
          <p:cNvSpPr>
            <a:spLocks noChangeShapeType="1"/>
          </p:cNvSpPr>
          <p:nvPr/>
        </p:nvSpPr>
        <p:spPr bwMode="auto">
          <a:xfrm flipH="1">
            <a:off x="1058610" y="3245817"/>
            <a:ext cx="704850" cy="4206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98" name="Line 74"/>
          <p:cNvSpPr>
            <a:spLocks noChangeShapeType="1"/>
          </p:cNvSpPr>
          <p:nvPr/>
        </p:nvSpPr>
        <p:spPr bwMode="auto">
          <a:xfrm flipH="1">
            <a:off x="504573" y="3877642"/>
            <a:ext cx="303212" cy="263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99" name="Line 75"/>
          <p:cNvSpPr>
            <a:spLocks noChangeShapeType="1"/>
          </p:cNvSpPr>
          <p:nvPr/>
        </p:nvSpPr>
        <p:spPr bwMode="auto">
          <a:xfrm>
            <a:off x="1058610" y="3823667"/>
            <a:ext cx="252413" cy="2651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700" name="Line 76"/>
          <p:cNvSpPr>
            <a:spLocks noChangeShapeType="1"/>
          </p:cNvSpPr>
          <p:nvPr/>
        </p:nvSpPr>
        <p:spPr bwMode="auto">
          <a:xfrm flipH="1">
            <a:off x="1007810" y="4404692"/>
            <a:ext cx="252413" cy="3159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701" name="Line 77"/>
          <p:cNvSpPr>
            <a:spLocks noChangeShapeType="1"/>
          </p:cNvSpPr>
          <p:nvPr/>
        </p:nvSpPr>
        <p:spPr bwMode="auto">
          <a:xfrm>
            <a:off x="1511048" y="4404692"/>
            <a:ext cx="303212" cy="368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702" name="Line 78"/>
          <p:cNvSpPr>
            <a:spLocks noChangeShapeType="1"/>
          </p:cNvSpPr>
          <p:nvPr/>
        </p:nvSpPr>
        <p:spPr bwMode="auto">
          <a:xfrm flipH="1">
            <a:off x="1614235" y="5088905"/>
            <a:ext cx="200025" cy="368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703" name="Line 79"/>
          <p:cNvSpPr>
            <a:spLocks noChangeShapeType="1"/>
          </p:cNvSpPr>
          <p:nvPr/>
        </p:nvSpPr>
        <p:spPr bwMode="auto">
          <a:xfrm>
            <a:off x="2015873" y="5036517"/>
            <a:ext cx="250825" cy="3698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704" name="Text Box 80"/>
          <p:cNvSpPr txBox="1">
            <a:spLocks noChangeArrowheads="1"/>
          </p:cNvSpPr>
          <p:nvPr/>
        </p:nvSpPr>
        <p:spPr bwMode="auto">
          <a:xfrm>
            <a:off x="2969960" y="1756742"/>
            <a:ext cx="504825" cy="63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90</a:t>
            </a:r>
          </a:p>
        </p:txBody>
      </p:sp>
      <p:sp>
        <p:nvSpPr>
          <p:cNvPr id="26706" name="Line 82"/>
          <p:cNvSpPr>
            <a:spLocks noChangeShapeType="1"/>
          </p:cNvSpPr>
          <p:nvPr/>
        </p:nvSpPr>
        <p:spPr bwMode="auto">
          <a:xfrm flipH="1" flipV="1">
            <a:off x="1511048" y="3725240"/>
            <a:ext cx="811212" cy="1023359"/>
          </a:xfrm>
          <a:prstGeom prst="line">
            <a:avLst/>
          </a:prstGeom>
          <a:noFill/>
          <a:ln w="31750">
            <a:solidFill>
              <a:srgbClr val="FF6600"/>
            </a:solidFill>
            <a:prstDash val="dash"/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624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Depth Bounded Filtering Down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773238"/>
            <a:ext cx="8569325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b="1"/>
              <a:t>int </a:t>
            </a:r>
            <a:r>
              <a:rPr lang="en-US" altLang="zh-CN" sz="2800"/>
              <a:t>promote(Element [ ] E, </a:t>
            </a:r>
            <a:r>
              <a:rPr lang="en-US" altLang="zh-CN" sz="2800" b="1"/>
              <a:t>int</a:t>
            </a:r>
            <a:r>
              <a:rPr lang="en-US" altLang="zh-CN" sz="2800"/>
              <a:t> </a:t>
            </a:r>
            <a:r>
              <a:rPr lang="en-US" altLang="zh-CN" sz="2800">
                <a:solidFill>
                  <a:srgbClr val="FF0000"/>
                </a:solidFill>
              </a:rPr>
              <a:t>hStop</a:t>
            </a:r>
            <a:r>
              <a:rPr lang="en-US" altLang="zh-CN" sz="2800"/>
              <a:t>, </a:t>
            </a:r>
            <a:r>
              <a:rPr lang="en-US" altLang="zh-CN" sz="2800" b="1"/>
              <a:t>int</a:t>
            </a:r>
            <a:r>
              <a:rPr lang="en-US" altLang="zh-CN" sz="2800"/>
              <a:t> vacant, </a:t>
            </a:r>
            <a:r>
              <a:rPr lang="en-US" altLang="zh-CN" sz="2800" b="1"/>
              <a:t>int </a:t>
            </a:r>
            <a:r>
              <a:rPr lang="en-US" altLang="zh-CN" sz="2800"/>
              <a:t>h)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/>
              <a:t>    </a:t>
            </a:r>
            <a:r>
              <a:rPr lang="en-US" altLang="zh-CN" sz="2800" b="1"/>
              <a:t>int</a:t>
            </a:r>
            <a:r>
              <a:rPr lang="en-US" altLang="zh-CN" sz="2800"/>
              <a:t> vacStop;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/>
              <a:t>    </a:t>
            </a:r>
            <a:r>
              <a:rPr lang="en-US" altLang="zh-CN" sz="2800" b="1"/>
              <a:t>if </a:t>
            </a:r>
            <a:r>
              <a:rPr lang="en-US" altLang="zh-CN" sz="2800"/>
              <a:t>(h</a:t>
            </a:r>
            <a:r>
              <a:rPr lang="en-US" altLang="zh-CN" sz="2800">
                <a:sym typeface="Symbol" pitchFamily="18" charset="2"/>
              </a:rPr>
              <a:t>hStop) vacStop=vacant;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>
                <a:sym typeface="Symbol" pitchFamily="18" charset="2"/>
              </a:rPr>
              <a:t>    </a:t>
            </a:r>
            <a:r>
              <a:rPr lang="en-US" altLang="zh-CN" sz="2800" b="1">
                <a:sym typeface="Symbol" pitchFamily="18" charset="2"/>
              </a:rPr>
              <a:t>else if</a:t>
            </a:r>
            <a:r>
              <a:rPr lang="en-US" altLang="zh-CN" sz="2800">
                <a:sym typeface="Symbol" pitchFamily="18" charset="2"/>
              </a:rPr>
              <a:t> (E[2*vacant].keyE[2*vacant+1].key)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>
                <a:sym typeface="Symbol" pitchFamily="18" charset="2"/>
              </a:rPr>
              <a:t>        E[vacant]=E[2*vacant+1];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>
                <a:sym typeface="Symbol" pitchFamily="18" charset="2"/>
              </a:rPr>
              <a:t>        vacStop=promote(E, hStop, 2*vacan+1, h-1);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b="1">
                <a:sym typeface="Symbol" pitchFamily="18" charset="2"/>
              </a:rPr>
              <a:t>    else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b="1">
                <a:sym typeface="Symbol" pitchFamily="18" charset="2"/>
              </a:rPr>
              <a:t>        </a:t>
            </a:r>
            <a:r>
              <a:rPr lang="en-US" altLang="zh-CN" sz="2800">
                <a:sym typeface="Symbol" pitchFamily="18" charset="2"/>
              </a:rPr>
              <a:t>E[vacant]=E[2*vacant];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b="1">
                <a:sym typeface="Symbol" pitchFamily="18" charset="2"/>
              </a:rPr>
              <a:t>        </a:t>
            </a:r>
            <a:r>
              <a:rPr lang="en-US" altLang="zh-CN" sz="2800">
                <a:sym typeface="Symbol" pitchFamily="18" charset="2"/>
              </a:rPr>
              <a:t>vacStop=promote(E, hStop, 2*vacant, h-1);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>
                <a:sym typeface="Symbol" pitchFamily="18" charset="2"/>
              </a:rPr>
              <a:t>    </a:t>
            </a:r>
            <a:r>
              <a:rPr lang="en-US" altLang="zh-CN" sz="2800" b="1">
                <a:sym typeface="Symbol" pitchFamily="18" charset="2"/>
              </a:rPr>
              <a:t>return </a:t>
            </a:r>
            <a:r>
              <a:rPr lang="en-US" altLang="zh-CN" sz="2800">
                <a:sym typeface="Symbol" pitchFamily="18" charset="2"/>
              </a:rPr>
              <a:t>vacStop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800" b="1">
              <a:sym typeface="Symbol" pitchFamily="18" charset="2"/>
            </a:endParaRPr>
          </a:p>
        </p:txBody>
      </p:sp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6156325" y="2420938"/>
            <a:ext cx="2663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b="1" i="1">
                <a:solidFill>
                  <a:srgbClr val="FF0000"/>
                </a:solidFill>
              </a:rPr>
              <a:t>Depth Bound</a:t>
            </a:r>
          </a:p>
        </p:txBody>
      </p:sp>
      <p:sp>
        <p:nvSpPr>
          <p:cNvPr id="27653" name="Line 5"/>
          <p:cNvSpPr>
            <a:spLocks noChangeShapeType="1"/>
          </p:cNvSpPr>
          <p:nvPr/>
        </p:nvSpPr>
        <p:spPr bwMode="auto">
          <a:xfrm flipH="1" flipV="1">
            <a:off x="5580063" y="2133600"/>
            <a:ext cx="647700" cy="431800"/>
          </a:xfrm>
          <a:prstGeom prst="line">
            <a:avLst/>
          </a:prstGeom>
          <a:noFill/>
          <a:ln w="31750">
            <a:solidFill>
              <a:srgbClr val="0000FF"/>
            </a:solidFill>
            <a:prstDash val="dash"/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88913" y="692150"/>
            <a:ext cx="8955087" cy="762000"/>
          </a:xfrm>
        </p:spPr>
        <p:txBody>
          <a:bodyPr/>
          <a:lstStyle/>
          <a:p>
            <a:pPr eaLnBrk="1" hangingPunct="1"/>
            <a:r>
              <a:rPr lang="en-US" altLang="zh-CN" i="1"/>
              <a:t>fixHeap</a:t>
            </a:r>
            <a:r>
              <a:rPr lang="en-US" altLang="zh-CN"/>
              <a:t> Using Divide-and-Conquer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844675"/>
            <a:ext cx="8569325" cy="4114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b="1" dirty="0"/>
              <a:t>void</a:t>
            </a:r>
            <a:r>
              <a:rPr lang="en-US" altLang="zh-CN" sz="2400" dirty="0"/>
              <a:t> </a:t>
            </a:r>
            <a:r>
              <a:rPr lang="en-US" altLang="zh-CN" sz="2400" dirty="0" err="1"/>
              <a:t>fixHeapFast</a:t>
            </a:r>
            <a:r>
              <a:rPr lang="en-US" altLang="zh-CN" sz="2400" dirty="0"/>
              <a:t>(Element [ ] E, Element K, </a:t>
            </a:r>
            <a:r>
              <a:rPr lang="en-US" altLang="zh-CN" sz="2400" b="1" dirty="0" err="1"/>
              <a:t>int</a:t>
            </a:r>
            <a:r>
              <a:rPr lang="en-US" altLang="zh-CN" sz="2400" dirty="0"/>
              <a:t> vacant, </a:t>
            </a:r>
            <a:r>
              <a:rPr lang="en-US" altLang="zh-CN" sz="2400" b="1" dirty="0" err="1"/>
              <a:t>int</a:t>
            </a:r>
            <a:r>
              <a:rPr lang="en-US" altLang="zh-CN" sz="2400" b="1" dirty="0"/>
              <a:t> </a:t>
            </a:r>
            <a:r>
              <a:rPr lang="en-US" altLang="zh-CN" sz="2400" dirty="0"/>
              <a:t>h) </a:t>
            </a:r>
            <a:r>
              <a:rPr lang="en-US" altLang="zh-CN" sz="2400" dirty="0">
                <a:solidFill>
                  <a:srgbClr val="008000"/>
                </a:solidFill>
              </a:rPr>
              <a:t>//</a:t>
            </a:r>
            <a:r>
              <a:rPr lang="en-US" altLang="zh-CN" sz="2400" i="1" dirty="0">
                <a:solidFill>
                  <a:srgbClr val="008000"/>
                </a:solidFill>
              </a:rPr>
              <a:t>h=</a:t>
            </a:r>
            <a:r>
              <a:rPr lang="en-US" altLang="zh-CN" sz="2400" i="1" dirty="0">
                <a:solidFill>
                  <a:srgbClr val="008000"/>
                </a:solidFill>
                <a:sym typeface="Symbol" pitchFamily="18" charset="2"/>
              </a:rPr>
              <a:t></a:t>
            </a:r>
            <a:r>
              <a:rPr lang="en-US" altLang="zh-CN" sz="2400" i="1" dirty="0" err="1">
                <a:solidFill>
                  <a:srgbClr val="008000"/>
                </a:solidFill>
                <a:sym typeface="Symbol" pitchFamily="18" charset="2"/>
              </a:rPr>
              <a:t>lg</a:t>
            </a:r>
            <a:r>
              <a:rPr lang="en-US" altLang="zh-CN" sz="2400" i="1" dirty="0">
                <a:solidFill>
                  <a:srgbClr val="008000"/>
                </a:solidFill>
                <a:sym typeface="Symbol" pitchFamily="18" charset="2"/>
              </a:rPr>
              <a:t>(n+1) </a:t>
            </a:r>
            <a:r>
              <a:rPr lang="zh-CN" altLang="en-US" sz="2400" i="1" dirty="0">
                <a:solidFill>
                  <a:srgbClr val="008000"/>
                </a:solidFill>
                <a:sym typeface="Symbol" pitchFamily="18" charset="2"/>
              </a:rPr>
              <a:t> </a:t>
            </a:r>
            <a:r>
              <a:rPr lang="en-US" altLang="zh-CN" sz="2400" i="1" dirty="0">
                <a:solidFill>
                  <a:srgbClr val="008000"/>
                </a:solidFill>
                <a:sym typeface="Symbol" pitchFamily="18" charset="2"/>
              </a:rPr>
              <a:t>-</a:t>
            </a:r>
            <a:r>
              <a:rPr lang="zh-CN" altLang="en-US" sz="2400" i="1" dirty="0">
                <a:solidFill>
                  <a:srgbClr val="008000"/>
                </a:solidFill>
                <a:sym typeface="Symbol" pitchFamily="18" charset="2"/>
              </a:rPr>
              <a:t> </a:t>
            </a:r>
            <a:r>
              <a:rPr lang="en-US" altLang="zh-CN" sz="2400" i="1" dirty="0">
                <a:solidFill>
                  <a:srgbClr val="008000"/>
                </a:solidFill>
                <a:sym typeface="Symbol" pitchFamily="18" charset="2"/>
              </a:rPr>
              <a:t>1</a:t>
            </a:r>
            <a:r>
              <a:rPr lang="zh-CN" altLang="en-US" sz="2400" i="1" dirty="0">
                <a:solidFill>
                  <a:srgbClr val="008000"/>
                </a:solidFill>
                <a:sym typeface="Symbol" pitchFamily="18" charset="2"/>
              </a:rPr>
              <a:t> </a:t>
            </a:r>
            <a:r>
              <a:rPr lang="en-US" altLang="zh-CN" sz="2400" i="1" dirty="0">
                <a:solidFill>
                  <a:srgbClr val="008000"/>
                </a:solidFill>
                <a:sym typeface="Symbol" pitchFamily="18" charset="2"/>
              </a:rPr>
              <a:t>in the</a:t>
            </a:r>
            <a:r>
              <a:rPr lang="zh-CN" altLang="en-US" sz="2400" i="1" dirty="0">
                <a:solidFill>
                  <a:srgbClr val="008000"/>
                </a:solidFill>
                <a:sym typeface="Symbol" pitchFamily="18" charset="2"/>
              </a:rPr>
              <a:t> </a:t>
            </a:r>
            <a:r>
              <a:rPr lang="en-US" altLang="zh-CN" sz="2400" i="1" dirty="0">
                <a:solidFill>
                  <a:srgbClr val="008000"/>
                </a:solidFill>
                <a:sym typeface="Symbol" pitchFamily="18" charset="2"/>
              </a:rPr>
              <a:t>uppermost call </a:t>
            </a:r>
            <a:endParaRPr lang="en-US" altLang="zh-CN" sz="2400" dirty="0">
              <a:solidFill>
                <a:srgbClr val="008000"/>
              </a:solidFill>
              <a:sym typeface="Symbol" pitchFamily="18" charset="2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/>
              <a:t>    </a:t>
            </a:r>
            <a:r>
              <a:rPr lang="en-US" altLang="zh-CN" sz="2400" b="1" dirty="0"/>
              <a:t>if</a:t>
            </a:r>
            <a:r>
              <a:rPr lang="en-US" altLang="zh-CN" sz="2400" dirty="0"/>
              <a:t> (h</a:t>
            </a:r>
            <a:r>
              <a:rPr lang="en-US" altLang="zh-CN" sz="2400" dirty="0">
                <a:sym typeface="Symbol" pitchFamily="18" charset="2"/>
              </a:rPr>
              <a:t>1) </a:t>
            </a:r>
            <a:r>
              <a:rPr lang="en-US" altLang="zh-CN" sz="2400" i="1" dirty="0">
                <a:solidFill>
                  <a:srgbClr val="0000CC"/>
                </a:solidFill>
                <a:sym typeface="Symbol" pitchFamily="18" charset="2"/>
              </a:rPr>
              <a:t>Process heap of height 0 or 1</a:t>
            </a:r>
            <a:r>
              <a:rPr lang="en-US" altLang="zh-CN" sz="2400" dirty="0">
                <a:sym typeface="Symbol" pitchFamily="18" charset="2"/>
              </a:rPr>
              <a:t>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>
                <a:sym typeface="Symbol" pitchFamily="18" charset="2"/>
              </a:rPr>
              <a:t>    </a:t>
            </a:r>
            <a:r>
              <a:rPr lang="en-US" altLang="zh-CN" sz="2400" b="1" dirty="0">
                <a:sym typeface="Symbol" pitchFamily="18" charset="2"/>
              </a:rPr>
              <a:t>else</a:t>
            </a:r>
            <a:endParaRPr lang="en-US" altLang="zh-CN" sz="2400" dirty="0">
              <a:sym typeface="Symbol" pitchFamily="18" charset="2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>
                <a:sym typeface="Symbol" pitchFamily="18" charset="2"/>
              </a:rPr>
              <a:t>        </a:t>
            </a:r>
            <a:r>
              <a:rPr lang="en-US" altLang="zh-CN" sz="2400" b="1" dirty="0" err="1">
                <a:sym typeface="Symbol" pitchFamily="18" charset="2"/>
              </a:rPr>
              <a:t>int</a:t>
            </a:r>
            <a:r>
              <a:rPr lang="en-US" altLang="zh-CN" sz="2400" b="1" dirty="0">
                <a:sym typeface="Symbol" pitchFamily="18" charset="2"/>
              </a:rPr>
              <a:t> </a:t>
            </a:r>
            <a:r>
              <a:rPr lang="en-US" altLang="zh-CN" sz="2400" dirty="0" err="1">
                <a:sym typeface="Symbol" pitchFamily="18" charset="2"/>
              </a:rPr>
              <a:t>hStop</a:t>
            </a:r>
            <a:r>
              <a:rPr lang="en-US" altLang="zh-CN" sz="2400" dirty="0">
                <a:sym typeface="Symbol" pitchFamily="18" charset="2"/>
              </a:rPr>
              <a:t>=h/2;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>
                <a:sym typeface="Symbol" pitchFamily="18" charset="2"/>
              </a:rPr>
              <a:t>        </a:t>
            </a:r>
            <a:r>
              <a:rPr lang="en-US" altLang="zh-CN" sz="2400" b="1" dirty="0" err="1">
                <a:sym typeface="Symbol" pitchFamily="18" charset="2"/>
              </a:rPr>
              <a:t>int</a:t>
            </a:r>
            <a:r>
              <a:rPr lang="en-US" altLang="zh-CN" sz="2400" b="1" dirty="0">
                <a:sym typeface="Symbol" pitchFamily="18" charset="2"/>
              </a:rPr>
              <a:t> </a:t>
            </a:r>
            <a:r>
              <a:rPr lang="en-US" altLang="zh-CN" sz="2400" dirty="0" err="1">
                <a:sym typeface="Symbol" pitchFamily="18" charset="2"/>
              </a:rPr>
              <a:t>vacStop</a:t>
            </a:r>
            <a:r>
              <a:rPr lang="en-US" altLang="zh-CN" sz="2400" dirty="0">
                <a:sym typeface="Symbol" pitchFamily="18" charset="2"/>
              </a:rPr>
              <a:t>=promote(E, </a:t>
            </a:r>
            <a:r>
              <a:rPr lang="en-US" altLang="zh-CN" sz="2400" dirty="0" err="1">
                <a:sym typeface="Symbol" pitchFamily="18" charset="2"/>
              </a:rPr>
              <a:t>hStop</a:t>
            </a:r>
            <a:r>
              <a:rPr lang="en-US" altLang="zh-CN" sz="2400" dirty="0">
                <a:sym typeface="Symbol" pitchFamily="18" charset="2"/>
              </a:rPr>
              <a:t>, vacant, h);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>
                <a:sym typeface="Symbol" pitchFamily="18" charset="2"/>
              </a:rPr>
              <a:t>        </a:t>
            </a:r>
            <a:r>
              <a:rPr lang="en-US" altLang="zh-CN" sz="2400" b="1" dirty="0" err="1">
                <a:sym typeface="Symbol" pitchFamily="18" charset="2"/>
              </a:rPr>
              <a:t>int</a:t>
            </a:r>
            <a:r>
              <a:rPr lang="en-US" altLang="zh-CN" sz="2400" dirty="0">
                <a:sym typeface="Symbol" pitchFamily="18" charset="2"/>
              </a:rPr>
              <a:t> </a:t>
            </a:r>
            <a:r>
              <a:rPr lang="en-US" altLang="zh-CN" sz="2400" dirty="0" err="1">
                <a:sym typeface="Symbol" pitchFamily="18" charset="2"/>
              </a:rPr>
              <a:t>vacParent</a:t>
            </a:r>
            <a:r>
              <a:rPr lang="en-US" altLang="zh-CN" sz="2400" dirty="0">
                <a:sym typeface="Symbol" pitchFamily="18" charset="2"/>
              </a:rPr>
              <a:t>=</a:t>
            </a:r>
            <a:r>
              <a:rPr lang="en-US" altLang="zh-CN" sz="2400" dirty="0" err="1">
                <a:sym typeface="Symbol" pitchFamily="18" charset="2"/>
              </a:rPr>
              <a:t>vacStop</a:t>
            </a:r>
            <a:r>
              <a:rPr lang="en-US" altLang="zh-CN" sz="2400" dirty="0">
                <a:sym typeface="Symbol" pitchFamily="18" charset="2"/>
              </a:rPr>
              <a:t>/2;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>
                <a:sym typeface="Symbol" pitchFamily="18" charset="2"/>
              </a:rPr>
              <a:t>        </a:t>
            </a:r>
            <a:r>
              <a:rPr lang="en-US" altLang="zh-CN" sz="2400" b="1" dirty="0">
                <a:sym typeface="Symbol" pitchFamily="18" charset="2"/>
              </a:rPr>
              <a:t>if</a:t>
            </a:r>
            <a:r>
              <a:rPr lang="en-US" altLang="zh-CN" sz="2400" dirty="0">
                <a:sym typeface="Symbol" pitchFamily="18" charset="2"/>
              </a:rPr>
              <a:t> (E[</a:t>
            </a:r>
            <a:r>
              <a:rPr lang="en-US" altLang="zh-CN" sz="2400" dirty="0" err="1">
                <a:sym typeface="Symbol" pitchFamily="18" charset="2"/>
              </a:rPr>
              <a:t>vacParent</a:t>
            </a:r>
            <a:r>
              <a:rPr lang="en-US" altLang="zh-CN" sz="2400" dirty="0">
                <a:sym typeface="Symbol" pitchFamily="18" charset="2"/>
              </a:rPr>
              <a:t>].</a:t>
            </a:r>
            <a:r>
              <a:rPr lang="en-US" altLang="zh-CN" sz="2400" dirty="0" err="1">
                <a:sym typeface="Symbol" pitchFamily="18" charset="2"/>
              </a:rPr>
              <a:t>keyK.key</a:t>
            </a:r>
            <a:r>
              <a:rPr lang="en-US" altLang="zh-CN" sz="2400" dirty="0">
                <a:sym typeface="Symbol" pitchFamily="18" charset="2"/>
              </a:rPr>
              <a:t>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>
                <a:sym typeface="Symbol" pitchFamily="18" charset="2"/>
              </a:rPr>
              <a:t>            E[</a:t>
            </a:r>
            <a:r>
              <a:rPr lang="en-US" altLang="zh-CN" sz="2400" dirty="0" err="1">
                <a:sym typeface="Symbol" pitchFamily="18" charset="2"/>
              </a:rPr>
              <a:t>vacStop</a:t>
            </a:r>
            <a:r>
              <a:rPr lang="en-US" altLang="zh-CN" sz="2400" dirty="0">
                <a:sym typeface="Symbol" pitchFamily="18" charset="2"/>
              </a:rPr>
              <a:t>]=E[</a:t>
            </a:r>
            <a:r>
              <a:rPr lang="en-US" altLang="zh-CN" sz="2400" dirty="0" err="1">
                <a:sym typeface="Symbol" pitchFamily="18" charset="2"/>
              </a:rPr>
              <a:t>vacParent</a:t>
            </a:r>
            <a:r>
              <a:rPr lang="en-US" altLang="zh-CN" sz="2400" dirty="0">
                <a:sym typeface="Symbol" pitchFamily="18" charset="2"/>
              </a:rPr>
              <a:t>];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>
                <a:sym typeface="Symbol" pitchFamily="18" charset="2"/>
              </a:rPr>
              <a:t>            </a:t>
            </a:r>
            <a:r>
              <a:rPr lang="en-US" altLang="zh-CN" sz="2400" dirty="0" err="1">
                <a:sym typeface="Symbol" pitchFamily="18" charset="2"/>
              </a:rPr>
              <a:t>bubbleUpHeap</a:t>
            </a:r>
            <a:r>
              <a:rPr lang="en-US" altLang="zh-CN" sz="2400" dirty="0">
                <a:sym typeface="Symbol" pitchFamily="18" charset="2"/>
              </a:rPr>
              <a:t>(E, vacant, K, </a:t>
            </a:r>
            <a:r>
              <a:rPr lang="en-US" altLang="zh-CN" sz="2400" dirty="0" err="1">
                <a:sym typeface="Symbol" pitchFamily="18" charset="2"/>
              </a:rPr>
              <a:t>vacParent</a:t>
            </a:r>
            <a:r>
              <a:rPr lang="en-US" altLang="zh-CN" sz="2400" dirty="0">
                <a:sym typeface="Symbol" pitchFamily="18" charset="2"/>
              </a:rPr>
              <a:t>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>
                <a:sym typeface="Symbol" pitchFamily="18" charset="2"/>
              </a:rPr>
              <a:t>        </a:t>
            </a:r>
            <a:r>
              <a:rPr lang="en-US" altLang="zh-CN" sz="2400" b="1" dirty="0">
                <a:sym typeface="Symbol" pitchFamily="18" charset="2"/>
              </a:rPr>
              <a:t>else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>
                <a:sym typeface="Symbol" pitchFamily="18" charset="2"/>
              </a:rPr>
              <a:t>            </a:t>
            </a:r>
            <a:r>
              <a:rPr lang="en-US" altLang="zh-CN" sz="2400" dirty="0" err="1">
                <a:sym typeface="Symbol" pitchFamily="18" charset="2"/>
              </a:rPr>
              <a:t>fixHeapFast</a:t>
            </a:r>
            <a:r>
              <a:rPr lang="en-US" altLang="zh-CN" sz="2400" dirty="0">
                <a:sym typeface="Symbol" pitchFamily="18" charset="2"/>
              </a:rPr>
              <a:t>(E, K, </a:t>
            </a:r>
            <a:r>
              <a:rPr lang="en-US" altLang="zh-CN" sz="2400" dirty="0" err="1">
                <a:sym typeface="Symbol" pitchFamily="18" charset="2"/>
              </a:rPr>
              <a:t>vacStop</a:t>
            </a:r>
            <a:r>
              <a:rPr lang="en-US" altLang="zh-CN" sz="2400" dirty="0">
                <a:sym typeface="Symbol" pitchFamily="18" charset="2"/>
              </a:rPr>
              <a:t>, </a:t>
            </a:r>
            <a:r>
              <a:rPr lang="en-US" altLang="zh-CN" sz="2400" dirty="0" err="1">
                <a:sym typeface="Symbol" pitchFamily="18" charset="2"/>
              </a:rPr>
              <a:t>hStop</a:t>
            </a:r>
            <a:r>
              <a:rPr lang="en-US" altLang="zh-CN" sz="2400" dirty="0">
                <a:sym typeface="Symbol" pitchFamily="18" charset="2"/>
              </a:rPr>
              <a:t>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317500" y="173038"/>
            <a:ext cx="8637588" cy="1311275"/>
          </a:xfrm>
        </p:spPr>
        <p:txBody>
          <a:bodyPr/>
          <a:lstStyle/>
          <a:p>
            <a:pPr eaLnBrk="1" hangingPunct="1"/>
            <a:r>
              <a:rPr lang="en-US" altLang="zh-CN" sz="4000"/>
              <a:t>Number of Comparisons in the Worst Case for Accelerated fixHeap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905000"/>
            <a:ext cx="85344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400"/>
              <a:t>Moving the vacant one level up or down need one comparison exactly in promote or bubbleUpHeap.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/>
              <a:t>In a cycle, </a:t>
            </a:r>
            <a:r>
              <a:rPr lang="en-US" altLang="zh-CN" sz="2400" i="1"/>
              <a:t>t</a:t>
            </a:r>
            <a:r>
              <a:rPr lang="en-US" altLang="zh-CN" sz="2400"/>
              <a:t> calls of promote and 1 call of bubbleUpHeap are executed at most. So, the number of comparisons in promote and bubbleUpHeap calls are: 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/>
          </a:p>
          <a:p>
            <a:pPr eaLnBrk="1" hangingPunct="1">
              <a:lnSpc>
                <a:spcPct val="90000"/>
              </a:lnSpc>
              <a:spcBef>
                <a:spcPct val="60000"/>
              </a:spcBef>
            </a:pPr>
            <a:endParaRPr lang="en-US" altLang="zh-CN" sz="2400"/>
          </a:p>
          <a:p>
            <a:pPr eaLnBrk="1" hangingPunct="1">
              <a:lnSpc>
                <a:spcPct val="90000"/>
              </a:lnSpc>
              <a:spcBef>
                <a:spcPct val="60000"/>
              </a:spcBef>
            </a:pPr>
            <a:r>
              <a:rPr lang="en-US" altLang="zh-CN" sz="2400"/>
              <a:t>At most, lg(</a:t>
            </a:r>
            <a:r>
              <a:rPr lang="en-US" altLang="zh-CN" sz="2400" i="1"/>
              <a:t>h</a:t>
            </a:r>
            <a:r>
              <a:rPr lang="en-US" altLang="zh-CN" sz="2400"/>
              <a:t>) checks for reverse direction are executed. So, the number of comparisons in a cycle is at most </a:t>
            </a:r>
            <a:r>
              <a:rPr lang="en-US" altLang="zh-CN" sz="2400" i="1"/>
              <a:t>h</a:t>
            </a:r>
            <a:r>
              <a:rPr lang="en-US" altLang="zh-CN" sz="2400"/>
              <a:t>+lg(</a:t>
            </a:r>
            <a:r>
              <a:rPr lang="en-US" altLang="zh-CN" sz="2400" i="1"/>
              <a:t>h</a:t>
            </a:r>
            <a:r>
              <a:rPr lang="en-US" altLang="zh-CN" sz="2400"/>
              <a:t>)</a:t>
            </a:r>
          </a:p>
          <a:p>
            <a:pPr eaLnBrk="1" hangingPunct="1">
              <a:lnSpc>
                <a:spcPct val="90000"/>
              </a:lnSpc>
              <a:spcBef>
                <a:spcPct val="60000"/>
              </a:spcBef>
            </a:pPr>
            <a:r>
              <a:rPr lang="en-US" altLang="zh-CN" sz="2400"/>
              <a:t>So, for accelerated heapSort: </a:t>
            </a:r>
            <a:r>
              <a:rPr lang="en-US" altLang="zh-CN" sz="2400" b="1">
                <a:solidFill>
                  <a:srgbClr val="FF0000"/>
                </a:solidFill>
              </a:rPr>
              <a:t>W(</a:t>
            </a:r>
            <a:r>
              <a:rPr lang="en-US" altLang="zh-CN" sz="2400" b="1" i="1">
                <a:solidFill>
                  <a:srgbClr val="FF0000"/>
                </a:solidFill>
              </a:rPr>
              <a:t>n</a:t>
            </a:r>
            <a:r>
              <a:rPr lang="en-US" altLang="zh-CN" sz="2400" b="1">
                <a:solidFill>
                  <a:srgbClr val="FF0000"/>
                </a:solidFill>
              </a:rPr>
              <a:t>)=</a:t>
            </a:r>
            <a:r>
              <a:rPr lang="en-US" altLang="zh-CN" sz="2400" b="1" i="1">
                <a:solidFill>
                  <a:srgbClr val="FF0000"/>
                </a:solidFill>
                <a:sym typeface="Symbol" pitchFamily="18" charset="2"/>
              </a:rPr>
              <a:t>n</a:t>
            </a:r>
            <a:r>
              <a:rPr lang="en-US" altLang="zh-CN" sz="2400" b="1">
                <a:solidFill>
                  <a:srgbClr val="FF0000"/>
                </a:solidFill>
                <a:sym typeface="Symbol" pitchFamily="18" charset="2"/>
              </a:rPr>
              <a:t>lg</a:t>
            </a:r>
            <a:r>
              <a:rPr lang="en-US" altLang="zh-CN" sz="2400" b="1" i="1">
                <a:solidFill>
                  <a:srgbClr val="FF0000"/>
                </a:solidFill>
                <a:sym typeface="Symbol" pitchFamily="18" charset="2"/>
              </a:rPr>
              <a:t>n</a:t>
            </a:r>
            <a:r>
              <a:rPr lang="en-US" altLang="zh-CN" sz="2400" b="1">
                <a:solidFill>
                  <a:srgbClr val="FF0000"/>
                </a:solidFill>
                <a:sym typeface="Symbol" pitchFamily="18" charset="2"/>
              </a:rPr>
              <a:t>+(</a:t>
            </a:r>
            <a:r>
              <a:rPr lang="en-US" altLang="zh-CN" sz="2400" b="1" i="1">
                <a:solidFill>
                  <a:srgbClr val="FF0000"/>
                </a:solidFill>
                <a:sym typeface="Symbol" pitchFamily="18" charset="2"/>
              </a:rPr>
              <a:t>n</a:t>
            </a:r>
            <a:r>
              <a:rPr lang="en-US" altLang="zh-CN" sz="2400" b="1">
                <a:solidFill>
                  <a:srgbClr val="FF0000"/>
                </a:solidFill>
                <a:sym typeface="Symbol" pitchFamily="18" charset="2"/>
              </a:rPr>
              <a:t>loglog</a:t>
            </a:r>
            <a:r>
              <a:rPr lang="en-US" altLang="zh-CN" sz="2400" b="1" i="1">
                <a:solidFill>
                  <a:srgbClr val="FF0000"/>
                </a:solidFill>
                <a:sym typeface="Symbol" pitchFamily="18" charset="2"/>
              </a:rPr>
              <a:t>n</a:t>
            </a:r>
            <a:r>
              <a:rPr lang="en-US" altLang="zh-CN" sz="2400" b="1">
                <a:solidFill>
                  <a:srgbClr val="FF0000"/>
                </a:solidFill>
                <a:sym typeface="Symbol" pitchFamily="18" charset="2"/>
              </a:rPr>
              <a:t>)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graphicFrame>
        <p:nvGraphicFramePr>
          <p:cNvPr id="29700" name="Object 4"/>
          <p:cNvGraphicFramePr>
            <a:graphicFrameLocks noChangeAspect="1"/>
          </p:cNvGraphicFramePr>
          <p:nvPr/>
        </p:nvGraphicFramePr>
        <p:xfrm>
          <a:off x="2895600" y="3733800"/>
          <a:ext cx="3962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42" name="Equation" r:id="rId4" imgW="1586811" imgH="444307" progId="Equation.3">
                  <p:embed/>
                </p:oleObj>
              </mc:Choice>
              <mc:Fallback>
                <p:oleObj name="Equation" r:id="rId4" imgW="1586811" imgH="444307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3733800"/>
                        <a:ext cx="39624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506412" y="3468489"/>
            <a:ext cx="8637588" cy="707886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An example of using Heap &amp; fixHeap</a:t>
            </a:r>
          </a:p>
        </p:txBody>
      </p:sp>
    </p:spTree>
    <p:extLst>
      <p:ext uri="{BB962C8B-B14F-4D97-AF65-F5344CB8AC3E}">
        <p14:creationId xmlns:p14="http://schemas.microsoft.com/office/powerpoint/2010/main" val="39366370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57200" y="476250"/>
            <a:ext cx="8229600" cy="941388"/>
          </a:xfrm>
        </p:spPr>
        <p:txBody>
          <a:bodyPr/>
          <a:lstStyle/>
          <a:p>
            <a:r>
              <a:rPr lang="en-US" altLang="zh-CN" dirty="0"/>
              <a:t>Max-Priority Queue</a:t>
            </a:r>
            <a:endParaRPr lang="zh-CN" alt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325723" y="5157192"/>
            <a:ext cx="662622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抽象数据类型是为了减轻人思考的负担，而不是为了减轻计算机执行的负担。关键是如何实现？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57200" y="1844824"/>
            <a:ext cx="83632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kumimoji="1" lang="en-US" altLang="zh-CN" sz="2400" dirty="0"/>
              <a:t>INSERT(S, x) inserts x into S (x should be in </a:t>
            </a:r>
            <a:r>
              <a:rPr lang="en-US" altLang="zh-CN" sz="2400" dirty="0"/>
              <a:t>proper position</a:t>
            </a:r>
            <a:r>
              <a:rPr kumimoji="1" lang="en-US" altLang="zh-CN" sz="2400" dirty="0"/>
              <a:t>).</a:t>
            </a:r>
            <a:endParaRPr lang="en-US" altLang="zh-CN" sz="2400" dirty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kumimoji="1" lang="en-US" altLang="zh-CN" sz="2400" dirty="0"/>
              <a:t>MAXIMUM(S) returns the element with the largest key in S.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altLang="zh-CN" sz="2400" dirty="0"/>
              <a:t>EXTRACT-MAX(S) removes and returns the element with the largest key in S.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altLang="zh-CN" sz="2400" dirty="0"/>
              <a:t>INCREASE-KEY(S, x, k) increases the value of element x’s key to the new value k, which is assumed to be at least as large as x’s current value.</a:t>
            </a:r>
          </a:p>
        </p:txBody>
      </p:sp>
    </p:spTree>
    <p:extLst>
      <p:ext uri="{BB962C8B-B14F-4D97-AF65-F5344CB8AC3E}">
        <p14:creationId xmlns:p14="http://schemas.microsoft.com/office/powerpoint/2010/main" val="164150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404813"/>
            <a:ext cx="8229600" cy="1012825"/>
          </a:xfrm>
        </p:spPr>
        <p:txBody>
          <a:bodyPr>
            <a:normAutofit fontScale="90000"/>
          </a:bodyPr>
          <a:lstStyle/>
          <a:p>
            <a:r>
              <a:rPr lang="en-US" altLang="zh-CN" sz="4000" dirty="0"/>
              <a:t>Implement: </a:t>
            </a:r>
            <a:r>
              <a:rPr lang="en-US" altLang="zh-CN" sz="4000" dirty="0" err="1"/>
              <a:t>Array</a:t>
            </a:r>
            <a:r>
              <a:rPr lang="en-US" altLang="zh-CN" sz="4000" dirty="0" err="1">
                <a:sym typeface="Wingdings" panose="05000000000000000000" pitchFamily="2" charset="2"/>
              </a:rPr>
              <a:t></a:t>
            </a:r>
            <a:r>
              <a:rPr lang="en-US" altLang="zh-CN" sz="4000" dirty="0" err="1"/>
              <a:t>Heap</a:t>
            </a:r>
            <a:r>
              <a:rPr lang="en-US" altLang="zh-CN" sz="4000" dirty="0" err="1">
                <a:sym typeface="Wingdings" panose="05000000000000000000" pitchFamily="2" charset="2"/>
              </a:rPr>
              <a:t></a:t>
            </a:r>
            <a:r>
              <a:rPr lang="en-US" altLang="zh-CN" sz="4000" dirty="0" err="1"/>
              <a:t>Priority</a:t>
            </a:r>
            <a:r>
              <a:rPr lang="en-US" altLang="zh-CN" sz="4000" dirty="0"/>
              <a:t> Queue </a:t>
            </a:r>
            <a:endParaRPr lang="zh-CN" altLang="en-US" sz="4000" dirty="0"/>
          </a:p>
        </p:txBody>
      </p:sp>
      <p:pic>
        <p:nvPicPr>
          <p:cNvPr id="1946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132161"/>
            <a:ext cx="2282825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325" y="1651148"/>
            <a:ext cx="3771900" cy="251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789511"/>
            <a:ext cx="4465638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900" y="4653111"/>
            <a:ext cx="3862388" cy="143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3995738" y="1557486"/>
            <a:ext cx="0" cy="2232025"/>
          </a:xfrm>
          <a:prstGeom prst="line">
            <a:avLst/>
          </a:prstGeom>
          <a:ln w="38100">
            <a:solidFill>
              <a:srgbClr val="C0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995738" y="3789511"/>
            <a:ext cx="863600" cy="706437"/>
          </a:xfrm>
          <a:prstGeom prst="line">
            <a:avLst/>
          </a:prstGeom>
          <a:ln w="38100">
            <a:solidFill>
              <a:srgbClr val="C0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859338" y="4495948"/>
            <a:ext cx="0" cy="1957388"/>
          </a:xfrm>
          <a:prstGeom prst="line">
            <a:avLst/>
          </a:prstGeom>
          <a:ln w="38100">
            <a:solidFill>
              <a:srgbClr val="C0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002213" y="4349898"/>
            <a:ext cx="3286125" cy="0"/>
          </a:xfrm>
          <a:prstGeom prst="line">
            <a:avLst/>
          </a:prstGeom>
          <a:ln w="38100">
            <a:solidFill>
              <a:srgbClr val="C0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42913" y="3189436"/>
            <a:ext cx="3465512" cy="0"/>
          </a:xfrm>
          <a:prstGeom prst="line">
            <a:avLst/>
          </a:prstGeom>
          <a:ln w="38100">
            <a:solidFill>
              <a:srgbClr val="C0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1258887" y="6435825"/>
            <a:ext cx="66262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这里</a:t>
            </a:r>
            <a:r>
              <a:rPr lang="en-US" altLang="zh-CN" sz="24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Max-Heapify(A,1)</a:t>
            </a:r>
            <a:r>
              <a:rPr lang="zh-CN" altLang="en-US" sz="24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就是</a:t>
            </a:r>
            <a:r>
              <a:rPr lang="en-US" altLang="zh-CN" sz="24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fixHeap(A,A[1])</a:t>
            </a:r>
            <a:endParaRPr lang="zh-CN" altLang="en-US" sz="2400" b="1" dirty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269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253206" y="2532385"/>
            <a:ext cx="8637588" cy="3170099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Formal analysis of the worse case of accelerated heapsort</a:t>
            </a:r>
            <a:r>
              <a:rPr lang="zh-CN" altLang="en-US" sz="4000" dirty="0"/>
              <a:t> </a:t>
            </a:r>
            <a:r>
              <a:rPr lang="en-US" altLang="zh-CN" sz="4000" dirty="0"/>
              <a:t>by recursion tree</a:t>
            </a:r>
            <a:r>
              <a:rPr lang="zh-CN" altLang="en-US" sz="4000" dirty="0"/>
              <a:t>*</a:t>
            </a:r>
            <a:br>
              <a:rPr lang="en-US" altLang="zh-CN" sz="4000" dirty="0"/>
            </a:br>
            <a:br>
              <a:rPr lang="en-US" altLang="zh-CN" sz="4000" dirty="0"/>
            </a:br>
            <a:br>
              <a:rPr lang="en-US" altLang="zh-CN" sz="4000" dirty="0"/>
            </a:br>
            <a:r>
              <a:rPr lang="en-US" altLang="zh-CN" sz="4000" dirty="0"/>
              <a:t>*</a:t>
            </a:r>
            <a:r>
              <a:rPr lang="zh-CN" altLang="en-US" sz="4000" dirty="0"/>
              <a:t>不作要求</a:t>
            </a:r>
            <a:endParaRPr lang="en-US" altLang="zh-CN" sz="4000" dirty="0"/>
          </a:p>
        </p:txBody>
      </p:sp>
    </p:spTree>
    <p:extLst>
      <p:ext uri="{BB962C8B-B14F-4D97-AF65-F5344CB8AC3E}">
        <p14:creationId xmlns:p14="http://schemas.microsoft.com/office/powerpoint/2010/main" val="937611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Heapsort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dirty="0"/>
              <a:t>Heap Structure and </a:t>
            </a:r>
            <a:r>
              <a:rPr lang="en-US" altLang="zh-CN" dirty="0" err="1"/>
              <a:t>Patial</a:t>
            </a:r>
            <a:r>
              <a:rPr lang="en-US" altLang="zh-CN" dirty="0"/>
              <a:t> Order Tree Property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/>
              <a:t>The Strategy of </a:t>
            </a:r>
            <a:r>
              <a:rPr lang="en-US" altLang="zh-CN" dirty="0" err="1"/>
              <a:t>Heapsort</a:t>
            </a:r>
            <a:endParaRPr lang="en-US" altLang="zh-CN" dirty="0"/>
          </a:p>
          <a:p>
            <a:pPr eaLnBrk="1" hangingPunct="1">
              <a:lnSpc>
                <a:spcPct val="90000"/>
              </a:lnSpc>
            </a:pPr>
            <a:r>
              <a:rPr lang="en-US" altLang="zh-CN" dirty="0"/>
              <a:t>Constructing the Heap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/>
              <a:t>Complexity of </a:t>
            </a:r>
            <a:r>
              <a:rPr lang="en-US" altLang="zh-CN" dirty="0" err="1"/>
              <a:t>Heapsort</a:t>
            </a:r>
            <a:endParaRPr lang="en-US" altLang="zh-CN" dirty="0"/>
          </a:p>
          <a:p>
            <a:pPr eaLnBrk="1" hangingPunct="1">
              <a:lnSpc>
                <a:spcPct val="90000"/>
              </a:lnSpc>
            </a:pPr>
            <a:r>
              <a:rPr lang="en-US" altLang="zh-CN" dirty="0"/>
              <a:t>Accelerated </a:t>
            </a:r>
            <a:r>
              <a:rPr lang="en-US" altLang="zh-CN" dirty="0" err="1"/>
              <a:t>Heapsort</a:t>
            </a:r>
            <a:endParaRPr lang="en-US" altLang="zh-CN" dirty="0"/>
          </a:p>
          <a:p>
            <a:pPr eaLnBrk="1" hangingPunct="1">
              <a:lnSpc>
                <a:spcPct val="90000"/>
              </a:lnSpc>
            </a:pPr>
            <a:r>
              <a:rPr lang="en-US" altLang="zh-CN" dirty="0"/>
              <a:t>Priority Queue</a:t>
            </a:r>
          </a:p>
          <a:p>
            <a:pPr eaLnBrk="1" hangingPunct="1">
              <a:lnSpc>
                <a:spcPct val="90000"/>
              </a:lnSpc>
            </a:pPr>
            <a:endParaRPr lang="en-US" altLang="zh-CN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317500" y="173038"/>
            <a:ext cx="8637588" cy="1311275"/>
          </a:xfrm>
        </p:spPr>
        <p:txBody>
          <a:bodyPr/>
          <a:lstStyle/>
          <a:p>
            <a:pPr eaLnBrk="1" hangingPunct="1"/>
            <a:r>
              <a:rPr lang="en-US" altLang="zh-CN" sz="4000"/>
              <a:t>Recursion Equation </a:t>
            </a:r>
            <a:br>
              <a:rPr lang="en-US" altLang="zh-CN" sz="4000"/>
            </a:br>
            <a:r>
              <a:rPr lang="en-US" altLang="zh-CN" sz="4000"/>
              <a:t>of Accelerated heapSort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None/>
            </a:pPr>
            <a:r>
              <a:rPr lang="zh-CN" altLang="en-US" dirty="0"/>
              <a:t> </a:t>
            </a:r>
            <a:r>
              <a:rPr lang="en-US" altLang="zh-CN" sz="2400" dirty="0"/>
              <a:t>The recurrence equation about </a:t>
            </a:r>
            <a:r>
              <a:rPr lang="en-US" altLang="zh-CN" sz="2400" i="1" dirty="0"/>
              <a:t>h</a:t>
            </a:r>
            <a:r>
              <a:rPr lang="en-US" altLang="zh-CN" sz="2400" dirty="0"/>
              <a:t>, which is about </a:t>
            </a:r>
            <a:r>
              <a:rPr lang="zh-CN" altLang="en-US" sz="2400" b="1" dirty="0">
                <a:solidFill>
                  <a:srgbClr val="FF0000"/>
                </a:solidFill>
                <a:sym typeface="Symbol" pitchFamily="18" charset="2"/>
              </a:rPr>
              <a:t></a:t>
            </a:r>
            <a:r>
              <a:rPr lang="en-US" altLang="zh-CN" sz="2400" b="1" dirty="0" err="1">
                <a:solidFill>
                  <a:srgbClr val="FF0000"/>
                </a:solidFill>
                <a:sym typeface="Symbol" pitchFamily="18" charset="2"/>
              </a:rPr>
              <a:t>lg</a:t>
            </a:r>
            <a:r>
              <a:rPr lang="en-US" altLang="zh-CN" sz="2400" b="1" dirty="0">
                <a:solidFill>
                  <a:srgbClr val="FF0000"/>
                </a:solidFill>
                <a:sym typeface="Symbol" pitchFamily="18" charset="2"/>
              </a:rPr>
              <a:t>(</a:t>
            </a:r>
            <a:r>
              <a:rPr lang="en-US" altLang="zh-CN" sz="2400" b="1" i="1" dirty="0">
                <a:solidFill>
                  <a:srgbClr val="FF0000"/>
                </a:solidFill>
                <a:sym typeface="Symbol" pitchFamily="18" charset="2"/>
              </a:rPr>
              <a:t>h</a:t>
            </a:r>
            <a:r>
              <a:rPr lang="en-US" altLang="zh-CN" sz="2400" b="1" dirty="0">
                <a:solidFill>
                  <a:srgbClr val="FF0000"/>
                </a:solidFill>
                <a:sym typeface="Symbol" pitchFamily="18" charset="2"/>
              </a:rPr>
              <a:t>+1)</a:t>
            </a:r>
            <a:r>
              <a:rPr lang="en-US" altLang="zh-CN" sz="2400" dirty="0">
                <a:sym typeface="Symbol" pitchFamily="18" charset="2"/>
              </a:rPr>
              <a:t> 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dirty="0"/>
          </a:p>
          <a:p>
            <a:pPr eaLnBrk="1" hangingPunct="1">
              <a:buFont typeface="Wingdings" pitchFamily="2" charset="2"/>
              <a:buNone/>
            </a:pPr>
            <a:endParaRPr lang="zh-CN" altLang="en-US" dirty="0"/>
          </a:p>
          <a:p>
            <a:pPr eaLnBrk="1" hangingPunct="1">
              <a:buFont typeface="Wingdings" pitchFamily="2" charset="2"/>
              <a:buNone/>
            </a:pPr>
            <a:endParaRPr lang="en-US" altLang="zh-CN" sz="2400" dirty="0"/>
          </a:p>
          <a:p>
            <a:pPr eaLnBrk="1" hangingPunct="1">
              <a:buFont typeface="Wingdings" pitchFamily="2" charset="2"/>
              <a:buNone/>
            </a:pPr>
            <a:endParaRPr lang="en-US" altLang="zh-CN" sz="2400" dirty="0"/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/>
              <a:t>We can verify (by induction) that T(</a:t>
            </a:r>
            <a:r>
              <a:rPr lang="en-US" altLang="zh-CN" sz="2400" i="1" dirty="0"/>
              <a:t>h</a:t>
            </a:r>
            <a:r>
              <a:rPr lang="en-US" altLang="zh-CN" sz="2400" dirty="0"/>
              <a:t>)</a:t>
            </a:r>
            <a:r>
              <a:rPr lang="en-US" altLang="zh-CN" sz="2400" dirty="0">
                <a:sym typeface="Symbol" pitchFamily="18" charset="2"/>
              </a:rPr>
              <a:t></a:t>
            </a:r>
            <a:r>
              <a:rPr lang="en-US" altLang="zh-CN" sz="2400" i="1" dirty="0">
                <a:sym typeface="Symbol" pitchFamily="18" charset="2"/>
              </a:rPr>
              <a:t>h</a:t>
            </a:r>
            <a:r>
              <a:rPr lang="en-US" altLang="zh-CN" sz="2400" dirty="0">
                <a:sym typeface="Symbol" pitchFamily="18" charset="2"/>
              </a:rPr>
              <a:t>, then: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sz="2400" dirty="0">
              <a:sym typeface="Symbol" pitchFamily="18" charset="2"/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zh-CN" sz="2400" dirty="0">
              <a:sym typeface="Symbol" pitchFamily="18" charset="2"/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zh-CN" sz="2400" dirty="0">
              <a:sym typeface="Symbol" pitchFamily="18" charset="2"/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zh-CN" sz="2400" dirty="0"/>
          </a:p>
        </p:txBody>
      </p:sp>
      <p:graphicFrame>
        <p:nvGraphicFramePr>
          <p:cNvPr id="3072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3507110"/>
              </p:ext>
            </p:extLst>
          </p:nvPr>
        </p:nvGraphicFramePr>
        <p:xfrm>
          <a:off x="1708150" y="2622972"/>
          <a:ext cx="5449888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31" name="Equation" r:id="rId4" imgW="2286000" imgH="685800" progId="Equation.3">
                  <p:embed/>
                </p:oleObj>
              </mc:Choice>
              <mc:Fallback>
                <p:oleObj name="Equation" r:id="rId4" imgW="228600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8150" y="2622972"/>
                        <a:ext cx="5449888" cy="1489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1730813"/>
              </p:ext>
            </p:extLst>
          </p:nvPr>
        </p:nvGraphicFramePr>
        <p:xfrm>
          <a:off x="2555776" y="5085184"/>
          <a:ext cx="3209925" cy="1239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32" name="Equation" r:id="rId6" imgW="1346200" imgH="571500" progId="Equation.3">
                  <p:embed/>
                </p:oleObj>
              </mc:Choice>
              <mc:Fallback>
                <p:oleObj name="Equation" r:id="rId6" imgW="1346200" imgH="571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776" y="5085184"/>
                        <a:ext cx="3209925" cy="1239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19158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4953000" y="1524000"/>
            <a:ext cx="3657600" cy="1663700"/>
          </a:xfrm>
          <a:prstGeom prst="rect">
            <a:avLst/>
          </a:prstGeom>
          <a:solidFill>
            <a:srgbClr val="FFCC99"/>
          </a:solidFill>
          <a:ln w="38100" cmpd="dbl">
            <a:solidFill>
              <a:srgbClr val="FF6600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/>
              <a:t>For sorting a sequence of size </a:t>
            </a:r>
            <a:r>
              <a:rPr lang="en-US" altLang="zh-CN" sz="2400" i="1"/>
              <a:t>n</a:t>
            </a:r>
            <a:r>
              <a:rPr lang="en-US" altLang="zh-CN" sz="2400"/>
              <a:t>, </a:t>
            </a:r>
            <a:r>
              <a:rPr lang="en-US" altLang="zh-CN" sz="2400" i="1"/>
              <a:t>n</a:t>
            </a:r>
            <a:r>
              <a:rPr lang="en-US" altLang="zh-CN" sz="2400"/>
              <a:t> cycles of fixHeap are executed, so: </a:t>
            </a:r>
          </a:p>
          <a:p>
            <a:pPr algn="ctr" eaLnBrk="1" hangingPunct="1">
              <a:buClrTx/>
              <a:buSzTx/>
              <a:buFontTx/>
              <a:buNone/>
            </a:pPr>
            <a:r>
              <a:rPr lang="en-US" altLang="zh-CN" sz="2400" b="1" i="1">
                <a:solidFill>
                  <a:srgbClr val="FF0000"/>
                </a:solidFill>
              </a:rPr>
              <a:t>n.(h</a:t>
            </a:r>
            <a:r>
              <a:rPr lang="en-US" altLang="zh-CN" sz="2400" b="1">
                <a:solidFill>
                  <a:srgbClr val="FF0000"/>
                </a:solidFill>
              </a:rPr>
              <a:t>+ </a:t>
            </a:r>
            <a:r>
              <a:rPr lang="zh-CN" altLang="en-US" sz="2400" b="1">
                <a:solidFill>
                  <a:srgbClr val="FF0000"/>
                </a:solidFill>
                <a:sym typeface="Symbol" pitchFamily="18" charset="2"/>
              </a:rPr>
              <a:t></a:t>
            </a:r>
            <a:r>
              <a:rPr lang="en-US" altLang="zh-CN" sz="2400" b="1">
                <a:solidFill>
                  <a:srgbClr val="FF0000"/>
                </a:solidFill>
                <a:sym typeface="Symbol" pitchFamily="18" charset="2"/>
              </a:rPr>
              <a:t>lg(</a:t>
            </a:r>
            <a:r>
              <a:rPr lang="en-US" altLang="zh-CN" sz="2400" b="1" i="1">
                <a:solidFill>
                  <a:srgbClr val="FF0000"/>
                </a:solidFill>
                <a:sym typeface="Symbol" pitchFamily="18" charset="2"/>
              </a:rPr>
              <a:t>h</a:t>
            </a:r>
            <a:r>
              <a:rPr lang="en-US" altLang="zh-CN" sz="2400" b="1">
                <a:solidFill>
                  <a:srgbClr val="FF0000"/>
                </a:solidFill>
                <a:sym typeface="Symbol" pitchFamily="18" charset="2"/>
              </a:rPr>
              <a:t>+1))</a:t>
            </a:r>
            <a:r>
              <a:rPr lang="en-US" altLang="zh-CN" sz="2400">
                <a:sym typeface="Symbol" pitchFamily="18" charset="2"/>
              </a:rPr>
              <a:t> </a:t>
            </a:r>
            <a:endParaRPr lang="en-US" altLang="zh-CN" sz="2400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506413" y="173038"/>
            <a:ext cx="8637587" cy="1311275"/>
          </a:xfrm>
        </p:spPr>
        <p:txBody>
          <a:bodyPr/>
          <a:lstStyle/>
          <a:p>
            <a:pPr eaLnBrk="1" hangingPunct="1"/>
            <a:r>
              <a:rPr lang="en-US" altLang="zh-CN" sz="4000"/>
              <a:t>Solving the Recurrence Equation by Recursive Tree</a:t>
            </a:r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1905000" y="1905000"/>
            <a:ext cx="1447800" cy="533400"/>
          </a:xfrm>
          <a:prstGeom prst="rect">
            <a:avLst/>
          </a:prstGeom>
          <a:solidFill>
            <a:srgbClr val="FFFF99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3352800" y="1905000"/>
            <a:ext cx="1447800" cy="533400"/>
          </a:xfrm>
          <a:prstGeom prst="rect">
            <a:avLst/>
          </a:prstGeom>
          <a:solidFill>
            <a:srgbClr val="CCFFCC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31750" name="Rectangle 6"/>
          <p:cNvSpPr>
            <a:spLocks noChangeArrowheads="1"/>
          </p:cNvSpPr>
          <p:nvPr/>
        </p:nvSpPr>
        <p:spPr bwMode="auto">
          <a:xfrm>
            <a:off x="2514600" y="2819400"/>
            <a:ext cx="1447800" cy="533400"/>
          </a:xfrm>
          <a:prstGeom prst="rect">
            <a:avLst/>
          </a:prstGeom>
          <a:solidFill>
            <a:srgbClr val="FFFF99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3962400" y="2819400"/>
            <a:ext cx="1447800" cy="533400"/>
          </a:xfrm>
          <a:prstGeom prst="rect">
            <a:avLst/>
          </a:prstGeom>
          <a:solidFill>
            <a:srgbClr val="CCFFCC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3124200" y="3657600"/>
            <a:ext cx="1447800" cy="533400"/>
          </a:xfrm>
          <a:prstGeom prst="rect">
            <a:avLst/>
          </a:prstGeom>
          <a:solidFill>
            <a:srgbClr val="FFFF99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31753" name="Rectangle 9"/>
          <p:cNvSpPr>
            <a:spLocks noChangeArrowheads="1"/>
          </p:cNvSpPr>
          <p:nvPr/>
        </p:nvSpPr>
        <p:spPr bwMode="auto">
          <a:xfrm>
            <a:off x="4572000" y="3657600"/>
            <a:ext cx="1447800" cy="533400"/>
          </a:xfrm>
          <a:prstGeom prst="rect">
            <a:avLst/>
          </a:prstGeom>
          <a:solidFill>
            <a:srgbClr val="CCFFCC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31754" name="Rectangle 10"/>
          <p:cNvSpPr>
            <a:spLocks noChangeArrowheads="1"/>
          </p:cNvSpPr>
          <p:nvPr/>
        </p:nvSpPr>
        <p:spPr bwMode="auto">
          <a:xfrm>
            <a:off x="5334000" y="5562600"/>
            <a:ext cx="1447800" cy="533400"/>
          </a:xfrm>
          <a:prstGeom prst="rect">
            <a:avLst/>
          </a:prstGeom>
          <a:solidFill>
            <a:srgbClr val="FFFF99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31755" name="Rectangle 11"/>
          <p:cNvSpPr>
            <a:spLocks noChangeArrowheads="1"/>
          </p:cNvSpPr>
          <p:nvPr/>
        </p:nvSpPr>
        <p:spPr bwMode="auto">
          <a:xfrm>
            <a:off x="6781800" y="5562600"/>
            <a:ext cx="1447800" cy="533400"/>
          </a:xfrm>
          <a:prstGeom prst="rect">
            <a:avLst/>
          </a:prstGeom>
          <a:solidFill>
            <a:srgbClr val="CCFFCC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31756" name="Text Box 12"/>
          <p:cNvSpPr txBox="1">
            <a:spLocks noChangeArrowheads="1"/>
          </p:cNvSpPr>
          <p:nvPr/>
        </p:nvSpPr>
        <p:spPr bwMode="auto">
          <a:xfrm>
            <a:off x="1371600" y="49530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2400"/>
          </a:p>
        </p:txBody>
      </p:sp>
      <p:sp>
        <p:nvSpPr>
          <p:cNvPr id="31757" name="Text Box 13"/>
          <p:cNvSpPr txBox="1">
            <a:spLocks noChangeArrowheads="1"/>
          </p:cNvSpPr>
          <p:nvPr/>
        </p:nvSpPr>
        <p:spPr bwMode="auto">
          <a:xfrm>
            <a:off x="2209800" y="190500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i="1" dirty="0"/>
              <a:t>T</a:t>
            </a:r>
            <a:r>
              <a:rPr lang="en-US" altLang="zh-CN" sz="2400" dirty="0"/>
              <a:t>(</a:t>
            </a:r>
            <a:r>
              <a:rPr lang="en-US" altLang="zh-CN" sz="2400" i="1" dirty="0"/>
              <a:t>h</a:t>
            </a:r>
            <a:r>
              <a:rPr lang="en-US" altLang="zh-CN" sz="2400" dirty="0"/>
              <a:t>)</a:t>
            </a:r>
            <a:endParaRPr lang="en-US" altLang="zh-CN" sz="2400" i="1" dirty="0"/>
          </a:p>
        </p:txBody>
      </p:sp>
      <p:sp>
        <p:nvSpPr>
          <p:cNvPr id="31758" name="Text Box 14"/>
          <p:cNvSpPr txBox="1">
            <a:spLocks noChangeArrowheads="1"/>
          </p:cNvSpPr>
          <p:nvPr/>
        </p:nvSpPr>
        <p:spPr bwMode="auto">
          <a:xfrm>
            <a:off x="2590800" y="281940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i="1" dirty="0"/>
              <a:t>T</a:t>
            </a:r>
            <a:r>
              <a:rPr lang="en-US" altLang="zh-CN" sz="2400" dirty="0"/>
              <a:t>(</a:t>
            </a:r>
            <a:r>
              <a:rPr lang="en-US" altLang="zh-CN" sz="2400" dirty="0">
                <a:sym typeface="Symbol" pitchFamily="18" charset="2"/>
              </a:rPr>
              <a:t></a:t>
            </a:r>
            <a:r>
              <a:rPr lang="en-US" altLang="zh-CN" sz="2400" i="1" dirty="0">
                <a:sym typeface="Symbol" pitchFamily="18" charset="2"/>
              </a:rPr>
              <a:t>h</a:t>
            </a:r>
            <a:r>
              <a:rPr lang="en-US" altLang="zh-CN" sz="2400" dirty="0"/>
              <a:t>/2</a:t>
            </a:r>
            <a:r>
              <a:rPr lang="en-US" altLang="zh-CN" sz="2400" dirty="0">
                <a:sym typeface="Symbol" pitchFamily="18" charset="2"/>
              </a:rPr>
              <a:t></a:t>
            </a:r>
            <a:r>
              <a:rPr lang="en-US" altLang="zh-CN" sz="2400" dirty="0"/>
              <a:t>)</a:t>
            </a:r>
            <a:endParaRPr lang="en-US" altLang="zh-CN" sz="2400" i="1" dirty="0"/>
          </a:p>
        </p:txBody>
      </p:sp>
      <p:sp>
        <p:nvSpPr>
          <p:cNvPr id="31759" name="Text Box 15"/>
          <p:cNvSpPr txBox="1">
            <a:spLocks noChangeArrowheads="1"/>
          </p:cNvSpPr>
          <p:nvPr/>
        </p:nvSpPr>
        <p:spPr bwMode="auto">
          <a:xfrm>
            <a:off x="3276600" y="365760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i="1" dirty="0"/>
              <a:t>T</a:t>
            </a:r>
            <a:r>
              <a:rPr lang="en-US" altLang="zh-CN" sz="2400" dirty="0"/>
              <a:t>(</a:t>
            </a:r>
            <a:r>
              <a:rPr lang="en-US" altLang="zh-CN" sz="2400" dirty="0">
                <a:sym typeface="Symbol" pitchFamily="18" charset="2"/>
              </a:rPr>
              <a:t></a:t>
            </a:r>
            <a:r>
              <a:rPr lang="en-US" altLang="zh-CN" sz="2400" i="1" dirty="0">
                <a:sym typeface="Symbol" pitchFamily="18" charset="2"/>
              </a:rPr>
              <a:t>h</a:t>
            </a:r>
            <a:r>
              <a:rPr lang="en-US" altLang="zh-CN" sz="2400" dirty="0"/>
              <a:t>/4</a:t>
            </a:r>
            <a:r>
              <a:rPr lang="en-US" altLang="zh-CN" sz="2400" dirty="0">
                <a:sym typeface="Symbol" pitchFamily="18" charset="2"/>
              </a:rPr>
              <a:t></a:t>
            </a:r>
            <a:r>
              <a:rPr lang="en-US" altLang="zh-CN" sz="2400" dirty="0"/>
              <a:t>)</a:t>
            </a:r>
            <a:endParaRPr lang="en-US" altLang="zh-CN" sz="2400" i="1" dirty="0"/>
          </a:p>
        </p:txBody>
      </p:sp>
      <p:sp>
        <p:nvSpPr>
          <p:cNvPr id="31760" name="Text Box 16"/>
          <p:cNvSpPr txBox="1">
            <a:spLocks noChangeArrowheads="1"/>
          </p:cNvSpPr>
          <p:nvPr/>
        </p:nvSpPr>
        <p:spPr bwMode="auto">
          <a:xfrm>
            <a:off x="3429000" y="1905000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ym typeface="Symbol" pitchFamily="18" charset="2"/>
              </a:rPr>
              <a:t></a:t>
            </a:r>
            <a:r>
              <a:rPr lang="en-US" altLang="zh-CN" sz="2400" i="1">
                <a:sym typeface="Symbol" pitchFamily="18" charset="2"/>
              </a:rPr>
              <a:t>h</a:t>
            </a:r>
            <a:r>
              <a:rPr lang="en-US" altLang="zh-CN" sz="2400">
                <a:sym typeface="Symbol" pitchFamily="18" charset="2"/>
              </a:rPr>
              <a:t>/2+1</a:t>
            </a:r>
            <a:endParaRPr lang="en-US" altLang="zh-CN" sz="2400"/>
          </a:p>
        </p:txBody>
      </p:sp>
      <p:sp>
        <p:nvSpPr>
          <p:cNvPr id="31761" name="Text Box 17"/>
          <p:cNvSpPr txBox="1">
            <a:spLocks noChangeArrowheads="1"/>
          </p:cNvSpPr>
          <p:nvPr/>
        </p:nvSpPr>
        <p:spPr bwMode="auto">
          <a:xfrm>
            <a:off x="4114800" y="2819400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ym typeface="Symbol" pitchFamily="18" charset="2"/>
              </a:rPr>
              <a:t></a:t>
            </a:r>
            <a:r>
              <a:rPr lang="en-US" altLang="zh-CN" sz="2400" i="1">
                <a:sym typeface="Symbol" pitchFamily="18" charset="2"/>
              </a:rPr>
              <a:t>h</a:t>
            </a:r>
            <a:r>
              <a:rPr lang="en-US" altLang="zh-CN" sz="2400">
                <a:sym typeface="Symbol" pitchFamily="18" charset="2"/>
              </a:rPr>
              <a:t>/4+1</a:t>
            </a:r>
            <a:endParaRPr lang="en-US" altLang="zh-CN" sz="2400"/>
          </a:p>
        </p:txBody>
      </p:sp>
      <p:sp>
        <p:nvSpPr>
          <p:cNvPr id="31762" name="Text Box 18"/>
          <p:cNvSpPr txBox="1">
            <a:spLocks noChangeArrowheads="1"/>
          </p:cNvSpPr>
          <p:nvPr/>
        </p:nvSpPr>
        <p:spPr bwMode="auto">
          <a:xfrm>
            <a:off x="4648200" y="3657600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ym typeface="Symbol" pitchFamily="18" charset="2"/>
              </a:rPr>
              <a:t></a:t>
            </a:r>
            <a:r>
              <a:rPr lang="en-US" altLang="zh-CN" sz="2400" i="1">
                <a:sym typeface="Symbol" pitchFamily="18" charset="2"/>
              </a:rPr>
              <a:t>h</a:t>
            </a:r>
            <a:r>
              <a:rPr lang="en-US" altLang="zh-CN" sz="2400">
                <a:sym typeface="Symbol" pitchFamily="18" charset="2"/>
              </a:rPr>
              <a:t>/8+1</a:t>
            </a:r>
            <a:endParaRPr lang="en-US" altLang="zh-CN" sz="2400"/>
          </a:p>
        </p:txBody>
      </p:sp>
      <p:sp>
        <p:nvSpPr>
          <p:cNvPr id="31763" name="Text Box 19"/>
          <p:cNvSpPr txBox="1">
            <a:spLocks noChangeArrowheads="1"/>
          </p:cNvSpPr>
          <p:nvPr/>
        </p:nvSpPr>
        <p:spPr bwMode="auto">
          <a:xfrm>
            <a:off x="5715000" y="556260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i="1"/>
              <a:t>T</a:t>
            </a:r>
            <a:r>
              <a:rPr lang="en-US" altLang="zh-CN" sz="2400"/>
              <a:t>(1)</a:t>
            </a:r>
            <a:endParaRPr lang="en-US" altLang="zh-CN" sz="2400" i="1"/>
          </a:p>
        </p:txBody>
      </p:sp>
      <p:sp>
        <p:nvSpPr>
          <p:cNvPr id="31764" name="Text Box 20"/>
          <p:cNvSpPr txBox="1">
            <a:spLocks noChangeArrowheads="1"/>
          </p:cNvSpPr>
          <p:nvPr/>
        </p:nvSpPr>
        <p:spPr bwMode="auto">
          <a:xfrm>
            <a:off x="7239000" y="55626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/>
              <a:t>1+1</a:t>
            </a:r>
          </a:p>
        </p:txBody>
      </p:sp>
      <p:sp>
        <p:nvSpPr>
          <p:cNvPr id="31765" name="Line 21"/>
          <p:cNvSpPr>
            <a:spLocks noChangeShapeType="1"/>
          </p:cNvSpPr>
          <p:nvPr/>
        </p:nvSpPr>
        <p:spPr bwMode="auto">
          <a:xfrm flipH="1">
            <a:off x="914400" y="21336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1766" name="Line 22"/>
          <p:cNvSpPr>
            <a:spLocks noChangeShapeType="1"/>
          </p:cNvSpPr>
          <p:nvPr/>
        </p:nvSpPr>
        <p:spPr bwMode="auto">
          <a:xfrm>
            <a:off x="1219200" y="2133600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1767" name="Line 23"/>
          <p:cNvSpPr>
            <a:spLocks noChangeShapeType="1"/>
          </p:cNvSpPr>
          <p:nvPr/>
        </p:nvSpPr>
        <p:spPr bwMode="auto">
          <a:xfrm>
            <a:off x="1219200" y="44958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1768" name="Line 24"/>
          <p:cNvSpPr>
            <a:spLocks noChangeShapeType="1"/>
          </p:cNvSpPr>
          <p:nvPr/>
        </p:nvSpPr>
        <p:spPr bwMode="auto">
          <a:xfrm>
            <a:off x="838200" y="60198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1769" name="Text Box 25"/>
          <p:cNvSpPr txBox="1">
            <a:spLocks noChangeArrowheads="1"/>
          </p:cNvSpPr>
          <p:nvPr/>
        </p:nvSpPr>
        <p:spPr bwMode="auto">
          <a:xfrm>
            <a:off x="304800" y="3962400"/>
            <a:ext cx="259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ym typeface="Symbol" pitchFamily="18" charset="2"/>
              </a:rPr>
              <a:t></a:t>
            </a:r>
            <a:r>
              <a:rPr lang="en-US" altLang="zh-CN" sz="2400">
                <a:sym typeface="Symbol" pitchFamily="18" charset="2"/>
              </a:rPr>
              <a:t>lg(</a:t>
            </a:r>
            <a:r>
              <a:rPr lang="en-US" altLang="zh-CN" sz="2400" i="1">
                <a:sym typeface="Symbol" pitchFamily="18" charset="2"/>
              </a:rPr>
              <a:t>h</a:t>
            </a:r>
            <a:r>
              <a:rPr lang="en-US" altLang="zh-CN" sz="2400">
                <a:sym typeface="Symbol" pitchFamily="18" charset="2"/>
              </a:rPr>
              <a:t>+1)  levels</a:t>
            </a:r>
            <a:endParaRPr lang="en-US" altLang="zh-CN" sz="2400"/>
          </a:p>
        </p:txBody>
      </p:sp>
      <p:sp>
        <p:nvSpPr>
          <p:cNvPr id="31770" name="Line 26"/>
          <p:cNvSpPr>
            <a:spLocks noChangeShapeType="1"/>
          </p:cNvSpPr>
          <p:nvPr/>
        </p:nvSpPr>
        <p:spPr bwMode="auto">
          <a:xfrm>
            <a:off x="3200400" y="2438400"/>
            <a:ext cx="533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1771" name="Line 27"/>
          <p:cNvSpPr>
            <a:spLocks noChangeShapeType="1"/>
          </p:cNvSpPr>
          <p:nvPr/>
        </p:nvSpPr>
        <p:spPr bwMode="auto">
          <a:xfrm>
            <a:off x="3733800" y="3352800"/>
            <a:ext cx="533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1772" name="Line 28"/>
          <p:cNvSpPr>
            <a:spLocks noChangeShapeType="1"/>
          </p:cNvSpPr>
          <p:nvPr/>
        </p:nvSpPr>
        <p:spPr bwMode="auto">
          <a:xfrm>
            <a:off x="4343400" y="4191000"/>
            <a:ext cx="685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1773" name="Line 29"/>
          <p:cNvSpPr>
            <a:spLocks noChangeShapeType="1"/>
          </p:cNvSpPr>
          <p:nvPr/>
        </p:nvSpPr>
        <p:spPr bwMode="auto">
          <a:xfrm>
            <a:off x="5029200" y="4495800"/>
            <a:ext cx="1524000" cy="685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1774" name="Line 30"/>
          <p:cNvSpPr>
            <a:spLocks noChangeShapeType="1"/>
          </p:cNvSpPr>
          <p:nvPr/>
        </p:nvSpPr>
        <p:spPr bwMode="auto">
          <a:xfrm>
            <a:off x="6553200" y="5181600"/>
            <a:ext cx="762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1775" name="Text Box 31"/>
          <p:cNvSpPr txBox="1">
            <a:spLocks noChangeArrowheads="1"/>
          </p:cNvSpPr>
          <p:nvPr/>
        </p:nvSpPr>
        <p:spPr bwMode="auto">
          <a:xfrm>
            <a:off x="2057400" y="4572000"/>
            <a:ext cx="2590800" cy="933450"/>
          </a:xfrm>
          <a:prstGeom prst="rect">
            <a:avLst/>
          </a:prstGeom>
          <a:solidFill>
            <a:srgbClr val="CCFFFF"/>
          </a:solidFill>
          <a:ln w="38100" cmpd="dbl">
            <a:solidFill>
              <a:srgbClr val="3366FF"/>
            </a:solidFill>
            <a:miter lim="800000"/>
            <a:headEnd/>
            <a:tailEnd/>
          </a:ln>
          <a:effectLst>
            <a:outerShdw dist="107763" dir="8100000" algn="ctr" rotWithShape="0">
              <a:schemeClr val="bg2"/>
            </a:outerShdw>
          </a:effec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dirty="0"/>
              <a:t>So, the total cost is:</a:t>
            </a:r>
          </a:p>
          <a:p>
            <a:pPr algn="ctr" eaLnBrk="1" hangingPunct="1">
              <a:buClrTx/>
              <a:buSzTx/>
              <a:buFontTx/>
              <a:buNone/>
            </a:pPr>
            <a:r>
              <a:rPr lang="en-US" altLang="zh-CN" sz="2400" b="1" i="1" dirty="0">
                <a:solidFill>
                  <a:srgbClr val="FF0000"/>
                </a:solidFill>
              </a:rPr>
              <a:t>h</a:t>
            </a:r>
            <a:r>
              <a:rPr lang="en-US" altLang="zh-CN" sz="2400" b="1" dirty="0">
                <a:solidFill>
                  <a:srgbClr val="FF0000"/>
                </a:solidFill>
              </a:rPr>
              <a:t>+ </a:t>
            </a:r>
            <a:r>
              <a:rPr lang="zh-CN" altLang="en-US" sz="2400" b="1" dirty="0">
                <a:solidFill>
                  <a:srgbClr val="FF0000"/>
                </a:solidFill>
                <a:sym typeface="Symbol" pitchFamily="18" charset="2"/>
              </a:rPr>
              <a:t></a:t>
            </a:r>
            <a:r>
              <a:rPr lang="en-US" altLang="zh-CN" sz="2400" b="1" dirty="0" err="1">
                <a:solidFill>
                  <a:srgbClr val="FF0000"/>
                </a:solidFill>
                <a:sym typeface="Symbol" pitchFamily="18" charset="2"/>
              </a:rPr>
              <a:t>lg</a:t>
            </a:r>
            <a:r>
              <a:rPr lang="en-US" altLang="zh-CN" sz="2400" b="1" dirty="0">
                <a:solidFill>
                  <a:srgbClr val="FF0000"/>
                </a:solidFill>
                <a:sym typeface="Symbol" pitchFamily="18" charset="2"/>
              </a:rPr>
              <a:t>(</a:t>
            </a:r>
            <a:r>
              <a:rPr lang="en-US" altLang="zh-CN" sz="2400" b="1" i="1" dirty="0">
                <a:solidFill>
                  <a:srgbClr val="FF0000"/>
                </a:solidFill>
                <a:sym typeface="Symbol" pitchFamily="18" charset="2"/>
              </a:rPr>
              <a:t>h</a:t>
            </a:r>
            <a:r>
              <a:rPr lang="en-US" altLang="zh-CN" sz="2400" b="1" dirty="0">
                <a:solidFill>
                  <a:srgbClr val="FF0000"/>
                </a:solidFill>
                <a:sym typeface="Symbol" pitchFamily="18" charset="2"/>
              </a:rPr>
              <a:t>+1)</a:t>
            </a:r>
            <a:r>
              <a:rPr lang="en-US" altLang="zh-CN" sz="2400" dirty="0">
                <a:sym typeface="Symbol" pitchFamily="18" charset="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86763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253206" y="2151727"/>
            <a:ext cx="8637588" cy="2554545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Formal analysis of the worse case of accelerated heapsort</a:t>
            </a:r>
            <a:r>
              <a:rPr lang="zh-CN" altLang="en-US" sz="4000" dirty="0"/>
              <a:t> </a:t>
            </a:r>
            <a:r>
              <a:rPr lang="en-US" altLang="zh-CN" sz="4000" dirty="0"/>
              <a:t>by guess and prove</a:t>
            </a:r>
            <a:br>
              <a:rPr lang="en-US" altLang="zh-CN" sz="4000" dirty="0"/>
            </a:br>
            <a:br>
              <a:rPr lang="en-US" altLang="zh-CN" sz="4000" dirty="0"/>
            </a:br>
            <a:r>
              <a:rPr lang="en-US" altLang="zh-CN" sz="4000" dirty="0"/>
              <a:t>*</a:t>
            </a:r>
            <a:r>
              <a:rPr lang="zh-CN" altLang="en-US" sz="4000" dirty="0"/>
              <a:t>不作要求</a:t>
            </a:r>
            <a:endParaRPr lang="en-US" altLang="zh-CN" sz="4000" dirty="0"/>
          </a:p>
        </p:txBody>
      </p:sp>
    </p:spTree>
    <p:extLst>
      <p:ext uri="{BB962C8B-B14F-4D97-AF65-F5344CB8AC3E}">
        <p14:creationId xmlns:p14="http://schemas.microsoft.com/office/powerpoint/2010/main" val="30117374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5076825" y="333375"/>
            <a:ext cx="3886200" cy="1531938"/>
          </a:xfrm>
          <a:prstGeom prst="rect">
            <a:avLst/>
          </a:prstGeom>
          <a:solidFill>
            <a:srgbClr val="FFFF99">
              <a:alpha val="50195"/>
            </a:srgbClr>
          </a:solidFill>
          <a:ln w="57150" cmpd="thickThin">
            <a:solidFill>
              <a:srgbClr val="FF9900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title"/>
          </p:nvPr>
        </p:nvSpPr>
        <p:spPr>
          <a:xfrm>
            <a:off x="325437" y="734188"/>
            <a:ext cx="8637588" cy="762000"/>
          </a:xfrm>
        </p:spPr>
        <p:txBody>
          <a:bodyPr/>
          <a:lstStyle/>
          <a:p>
            <a:pPr eaLnBrk="1" hangingPunct="1"/>
            <a:r>
              <a:rPr lang="en-US" altLang="zh-CN" dirty="0"/>
              <a:t>Inductive Proof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319607" y="1897001"/>
            <a:ext cx="8208962" cy="3610744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The recurrence equation for fixHeapFast is</a:t>
            </a:r>
          </a:p>
          <a:p>
            <a:pPr eaLnBrk="1" hangingPunct="1"/>
            <a:r>
              <a:rPr lang="en-US" altLang="zh-CN" sz="2400" dirty="0"/>
              <a:t>Proving the following solution by induction: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2400" i="1" dirty="0"/>
              <a:t>T</a:t>
            </a:r>
            <a:r>
              <a:rPr lang="en-US" altLang="zh-CN" sz="2400" dirty="0"/>
              <a:t>(h)</a:t>
            </a:r>
            <a:r>
              <a:rPr lang="en-US" altLang="zh-CN" sz="2400" i="1" dirty="0"/>
              <a:t> = </a:t>
            </a:r>
            <a:r>
              <a:rPr lang="en-US" altLang="zh-CN" sz="2400" dirty="0"/>
              <a:t>h</a:t>
            </a:r>
            <a:r>
              <a:rPr lang="en-US" altLang="zh-CN" sz="2400" i="1" dirty="0"/>
              <a:t>+</a:t>
            </a:r>
            <a:r>
              <a:rPr lang="en-US" altLang="zh-CN" sz="2400" dirty="0">
                <a:sym typeface="Symbol" pitchFamily="18" charset="2"/>
              </a:rPr>
              <a:t>lg(</a:t>
            </a:r>
            <a:r>
              <a:rPr lang="en-US" altLang="zh-CN" sz="2400" i="1" dirty="0">
                <a:sym typeface="Symbol" pitchFamily="18" charset="2"/>
              </a:rPr>
              <a:t>h</a:t>
            </a:r>
            <a:r>
              <a:rPr lang="en-US" altLang="zh-CN" sz="2400" dirty="0">
                <a:sym typeface="Symbol" pitchFamily="18" charset="2"/>
              </a:rPr>
              <a:t>+1)</a:t>
            </a:r>
          </a:p>
          <a:p>
            <a:pPr lvl="1" eaLnBrk="1" hangingPunct="1"/>
            <a:r>
              <a:rPr lang="en-US" altLang="zh-CN" sz="2400" dirty="0"/>
              <a:t>I. H.: </a:t>
            </a:r>
            <a:r>
              <a:rPr lang="en-US" altLang="zh-CN" sz="2400" i="1" dirty="0"/>
              <a:t>T</a:t>
            </a:r>
            <a:r>
              <a:rPr lang="en-US" altLang="zh-CN" sz="2400" dirty="0"/>
              <a:t>(h)</a:t>
            </a:r>
            <a:r>
              <a:rPr lang="en-US" altLang="zh-CN" sz="2400" i="1" dirty="0"/>
              <a:t> = </a:t>
            </a:r>
            <a:r>
              <a:rPr lang="en-US" altLang="zh-CN" sz="2400" dirty="0"/>
              <a:t>h</a:t>
            </a:r>
            <a:r>
              <a:rPr lang="en-US" altLang="zh-CN" sz="2400" i="1" dirty="0"/>
              <a:t>+</a:t>
            </a:r>
            <a:r>
              <a:rPr lang="en-US" altLang="zh-CN" sz="2400" dirty="0">
                <a:sym typeface="Symbol" pitchFamily="18" charset="2"/>
              </a:rPr>
              <a:t>lg(</a:t>
            </a:r>
            <a:r>
              <a:rPr lang="en-US" altLang="zh-CN" sz="2400" i="1" dirty="0">
                <a:sym typeface="Symbol" pitchFamily="18" charset="2"/>
              </a:rPr>
              <a:t>h</a:t>
            </a:r>
            <a:r>
              <a:rPr lang="en-US" altLang="zh-CN" sz="2400" dirty="0">
                <a:sym typeface="Symbol" pitchFamily="18" charset="2"/>
              </a:rPr>
              <a:t>+1)</a:t>
            </a:r>
          </a:p>
          <a:p>
            <a:pPr lvl="1" eaLnBrk="1" hangingPunct="1"/>
            <a:r>
              <a:rPr lang="en-US" altLang="zh-CN" sz="2400" dirty="0"/>
              <a:t>Let us verify T(h+1)</a:t>
            </a:r>
          </a:p>
          <a:p>
            <a:pPr lvl="1" algn="ctr" eaLnBrk="1" hangingPunct="1">
              <a:buFont typeface="Wingdings" pitchFamily="2" charset="2"/>
              <a:buNone/>
            </a:pPr>
            <a:r>
              <a:rPr lang="en-US" altLang="zh-CN" sz="2400" i="1" dirty="0"/>
              <a:t>T</a:t>
            </a:r>
            <a:r>
              <a:rPr lang="en-US" altLang="zh-CN" sz="2400" dirty="0"/>
              <a:t>(</a:t>
            </a:r>
            <a:r>
              <a:rPr lang="en-US" altLang="zh-CN" sz="2400" i="1" dirty="0"/>
              <a:t>h</a:t>
            </a:r>
            <a:r>
              <a:rPr lang="en-US" altLang="zh-CN" sz="2400" dirty="0"/>
              <a:t>+1)=</a:t>
            </a:r>
            <a:r>
              <a:rPr lang="en-US" altLang="zh-CN" sz="2400" dirty="0">
                <a:sym typeface="Symbol" pitchFamily="18" charset="2"/>
              </a:rPr>
              <a:t>(</a:t>
            </a:r>
            <a:r>
              <a:rPr lang="en-US" altLang="zh-CN" sz="2400" i="1" dirty="0">
                <a:sym typeface="Symbol" pitchFamily="18" charset="2"/>
              </a:rPr>
              <a:t>h</a:t>
            </a:r>
            <a:r>
              <a:rPr lang="en-US" altLang="zh-CN" sz="2400" dirty="0">
                <a:sym typeface="Symbol" pitchFamily="18" charset="2"/>
              </a:rPr>
              <a:t>+1)/2+1+</a:t>
            </a:r>
            <a:r>
              <a:rPr lang="en-US" altLang="zh-CN" sz="2400" i="1" dirty="0">
                <a:solidFill>
                  <a:srgbClr val="008000"/>
                </a:solidFill>
                <a:sym typeface="Symbol" pitchFamily="18" charset="2"/>
              </a:rPr>
              <a:t>T</a:t>
            </a:r>
            <a:r>
              <a:rPr lang="en-US" altLang="zh-CN" sz="2400" dirty="0">
                <a:solidFill>
                  <a:srgbClr val="008000"/>
                </a:solidFill>
                <a:sym typeface="Symbol" pitchFamily="18" charset="2"/>
              </a:rPr>
              <a:t>((</a:t>
            </a:r>
            <a:r>
              <a:rPr lang="en-US" altLang="zh-CN" sz="2400" i="1" dirty="0">
                <a:solidFill>
                  <a:srgbClr val="008000"/>
                </a:solidFill>
                <a:sym typeface="Symbol" pitchFamily="18" charset="2"/>
              </a:rPr>
              <a:t>h</a:t>
            </a:r>
            <a:r>
              <a:rPr lang="en-US" altLang="zh-CN" sz="2400" dirty="0">
                <a:solidFill>
                  <a:srgbClr val="008000"/>
                </a:solidFill>
                <a:sym typeface="Symbol" pitchFamily="18" charset="2"/>
              </a:rPr>
              <a:t>+1)/2)</a:t>
            </a:r>
          </a:p>
          <a:p>
            <a:pPr lvl="2" eaLnBrk="1" hangingPunct="1"/>
            <a:r>
              <a:rPr lang="en-US" altLang="zh-CN" sz="2000" dirty="0"/>
              <a:t>Applying the I.H. o the last term, we have</a:t>
            </a:r>
          </a:p>
          <a:p>
            <a:pPr lvl="1" algn="ctr" eaLnBrk="1" hangingPunct="1">
              <a:buFont typeface="Wingdings" pitchFamily="2" charset="2"/>
              <a:buNone/>
            </a:pPr>
            <a:r>
              <a:rPr lang="en-US" altLang="zh-CN" sz="2400" i="1" dirty="0"/>
              <a:t>T</a:t>
            </a:r>
            <a:r>
              <a:rPr lang="en-US" altLang="zh-CN" sz="2400" dirty="0"/>
              <a:t>(</a:t>
            </a:r>
            <a:r>
              <a:rPr lang="en-US" altLang="zh-CN" sz="2400" i="1" dirty="0"/>
              <a:t>h</a:t>
            </a:r>
            <a:r>
              <a:rPr lang="en-US" altLang="zh-CN" sz="2400" dirty="0"/>
              <a:t>+1)=</a:t>
            </a:r>
            <a:r>
              <a:rPr lang="en-US" altLang="zh-CN" sz="2400" dirty="0">
                <a:sym typeface="Symbol" pitchFamily="18" charset="2"/>
              </a:rPr>
              <a:t>(</a:t>
            </a:r>
            <a:r>
              <a:rPr lang="en-US" altLang="zh-CN" sz="2400" i="1" dirty="0">
                <a:sym typeface="Symbol" pitchFamily="18" charset="2"/>
              </a:rPr>
              <a:t>h</a:t>
            </a:r>
            <a:r>
              <a:rPr lang="en-US" altLang="zh-CN" sz="2400" dirty="0">
                <a:sym typeface="Symbol" pitchFamily="18" charset="2"/>
              </a:rPr>
              <a:t>+1)/2+1+</a:t>
            </a:r>
            <a:r>
              <a:rPr lang="en-US" altLang="zh-CN" sz="2400" dirty="0">
                <a:solidFill>
                  <a:srgbClr val="008000"/>
                </a:solidFill>
                <a:sym typeface="Symbol" pitchFamily="18" charset="2"/>
              </a:rPr>
              <a:t>(</a:t>
            </a:r>
            <a:r>
              <a:rPr lang="en-US" altLang="zh-CN" sz="2400" i="1" dirty="0">
                <a:solidFill>
                  <a:srgbClr val="008000"/>
                </a:solidFill>
                <a:sym typeface="Symbol" pitchFamily="18" charset="2"/>
              </a:rPr>
              <a:t>h</a:t>
            </a:r>
            <a:r>
              <a:rPr lang="en-US" altLang="zh-CN" sz="2400" dirty="0">
                <a:solidFill>
                  <a:srgbClr val="008000"/>
                </a:solidFill>
                <a:sym typeface="Symbol" pitchFamily="18" charset="2"/>
              </a:rPr>
              <a:t>+1)/2+ lg((</a:t>
            </a:r>
            <a:r>
              <a:rPr lang="en-US" altLang="zh-CN" sz="2400" i="1" dirty="0">
                <a:solidFill>
                  <a:srgbClr val="008000"/>
                </a:solidFill>
                <a:sym typeface="Symbol" pitchFamily="18" charset="2"/>
              </a:rPr>
              <a:t>h</a:t>
            </a:r>
            <a:r>
              <a:rPr lang="en-US" altLang="zh-CN" sz="2400" dirty="0">
                <a:solidFill>
                  <a:srgbClr val="008000"/>
                </a:solidFill>
                <a:sym typeface="Symbol" pitchFamily="18" charset="2"/>
              </a:rPr>
              <a:t>+1)/2+1)</a:t>
            </a:r>
          </a:p>
          <a:p>
            <a:pPr lvl="1" algn="ctr" eaLnBrk="1" hangingPunct="1">
              <a:buNone/>
            </a:pPr>
            <a:r>
              <a:rPr lang="en-US" altLang="zh-CN" sz="2400" dirty="0">
                <a:sym typeface="Symbol" pitchFamily="18" charset="2"/>
              </a:rPr>
              <a:t>=h+1+[1+ lg((</a:t>
            </a:r>
            <a:r>
              <a:rPr lang="en-US" altLang="zh-CN" sz="2400" i="1" dirty="0">
                <a:sym typeface="Symbol" pitchFamily="18" charset="2"/>
              </a:rPr>
              <a:t>h</a:t>
            </a:r>
            <a:r>
              <a:rPr lang="en-US" altLang="zh-CN" sz="2400" dirty="0">
                <a:sym typeface="Symbol" pitchFamily="18" charset="2"/>
              </a:rPr>
              <a:t>+1)/2+1)]=h+1+ lg(h+2)</a:t>
            </a:r>
          </a:p>
          <a:p>
            <a:pPr lvl="1" algn="ctr"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zh-CN" sz="2000" dirty="0">
                <a:solidFill>
                  <a:srgbClr val="0000CC"/>
                </a:solidFill>
                <a:sym typeface="Symbol" pitchFamily="18" charset="2"/>
              </a:rPr>
              <a:t>(</a:t>
            </a:r>
            <a:r>
              <a:rPr lang="en-US" altLang="zh-CN" sz="2000" i="1" dirty="0">
                <a:solidFill>
                  <a:srgbClr val="0000CC"/>
                </a:solidFill>
                <a:sym typeface="Symbol" pitchFamily="18" charset="2"/>
              </a:rPr>
              <a:t>It can be proved that for any positive integer</a:t>
            </a:r>
            <a:r>
              <a:rPr lang="en-US" altLang="zh-CN" sz="2000" dirty="0">
                <a:solidFill>
                  <a:srgbClr val="0000CC"/>
                </a:solidFill>
                <a:sym typeface="Symbol" pitchFamily="18" charset="2"/>
              </a:rPr>
              <a:t>: </a:t>
            </a:r>
          </a:p>
          <a:p>
            <a:pPr lvl="1" algn="ctr" eaLnBrk="1" hangingPunct="1">
              <a:buFont typeface="Wingdings" pitchFamily="2" charset="2"/>
              <a:buNone/>
            </a:pPr>
            <a:r>
              <a:rPr lang="en-US" altLang="zh-CN" sz="2000" dirty="0">
                <a:solidFill>
                  <a:srgbClr val="0000CC"/>
                </a:solidFill>
                <a:sym typeface="Symbol" pitchFamily="18" charset="2"/>
              </a:rPr>
              <a:t> lg((h)/2+1)+1= lg(h+1) </a:t>
            </a:r>
          </a:p>
        </p:txBody>
      </p:sp>
      <p:graphicFrame>
        <p:nvGraphicFramePr>
          <p:cNvPr id="32775" name="Object 7"/>
          <p:cNvGraphicFramePr>
            <a:graphicFrameLocks noChangeAspect="1"/>
          </p:cNvGraphicFramePr>
          <p:nvPr/>
        </p:nvGraphicFramePr>
        <p:xfrm>
          <a:off x="5292725" y="404813"/>
          <a:ext cx="33528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63" name="Equation" r:id="rId4" imgW="1346200" imgH="571500" progId="Equation.3">
                  <p:embed/>
                </p:oleObj>
              </mc:Choice>
              <mc:Fallback>
                <p:oleObj name="Equation" r:id="rId4" imgW="1346200" imgH="571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404813"/>
                        <a:ext cx="3352800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6" name="Line 8"/>
          <p:cNvSpPr>
            <a:spLocks noChangeShapeType="1"/>
          </p:cNvSpPr>
          <p:nvPr/>
        </p:nvSpPr>
        <p:spPr bwMode="auto">
          <a:xfrm flipV="1">
            <a:off x="6012160" y="1889062"/>
            <a:ext cx="936104" cy="292099"/>
          </a:xfrm>
          <a:prstGeom prst="line">
            <a:avLst/>
          </a:prstGeom>
          <a:noFill/>
          <a:ln w="31750">
            <a:solidFill>
              <a:srgbClr val="FF99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01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Tree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696" y="1700808"/>
            <a:ext cx="8208962" cy="4968552"/>
          </a:xfrm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" altLang="zh-CN" i="1" dirty="0">
                <a:solidFill>
                  <a:srgbClr val="0070C0"/>
                </a:solidFill>
              </a:rPr>
              <a:t>Level. </a:t>
            </a:r>
            <a:r>
              <a:rPr lang="en" altLang="zh-CN" dirty="0"/>
              <a:t>The level of a node is defined as: 1 + the number of edges between the node and the root.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" altLang="zh-CN" i="1" dirty="0">
                <a:solidFill>
                  <a:srgbClr val="0070C0"/>
                </a:solidFill>
              </a:rPr>
              <a:t>Depth. </a:t>
            </a:r>
            <a:r>
              <a:rPr lang="en" altLang="zh-CN" dirty="0"/>
              <a:t>The depth of a node is defined as: the number of edges between the node and the root.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" altLang="zh-CN" i="1" dirty="0">
                <a:solidFill>
                  <a:srgbClr val="0070C0"/>
                </a:solidFill>
              </a:rPr>
              <a:t>Height of node. </a:t>
            </a:r>
            <a:r>
              <a:rPr lang="en" altLang="zh-CN" dirty="0"/>
              <a:t>The height of a node is the number of edges on the longest path between that node and a leaf.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" altLang="zh-CN" i="1" dirty="0">
                <a:solidFill>
                  <a:srgbClr val="0070C0"/>
                </a:solidFill>
              </a:rPr>
              <a:t>Height of tree. </a:t>
            </a:r>
            <a:r>
              <a:rPr lang="en" altLang="zh-CN" dirty="0"/>
              <a:t>The height of a tree is the height of its root node.</a:t>
            </a:r>
            <a:endParaRPr lang="zh-CN" altLang="en-US" dirty="0">
              <a:ea typeface="宋体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42603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317500" y="842963"/>
            <a:ext cx="8637588" cy="641350"/>
          </a:xfrm>
        </p:spPr>
        <p:txBody>
          <a:bodyPr/>
          <a:lstStyle/>
          <a:p>
            <a:pPr eaLnBrk="1" hangingPunct="1"/>
            <a:r>
              <a:rPr lang="en-US" altLang="zh-CN" sz="3600" dirty="0"/>
              <a:t>Heap: The Definition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400" dirty="0"/>
              <a:t>A </a:t>
            </a:r>
            <a:r>
              <a:rPr lang="en-US" altLang="zh-CN" sz="2400" dirty="0">
                <a:solidFill>
                  <a:srgbClr val="0000CC"/>
                </a:solidFill>
              </a:rPr>
              <a:t>binary tree</a:t>
            </a:r>
            <a:r>
              <a:rPr lang="en-US" altLang="zh-CN" sz="2400" dirty="0"/>
              <a:t> </a:t>
            </a:r>
            <a:r>
              <a:rPr lang="en-US" altLang="zh-CN" sz="2400" i="1" dirty="0"/>
              <a:t>T</a:t>
            </a:r>
            <a:r>
              <a:rPr lang="zh-CN" altLang="en-US" sz="2400" i="1" dirty="0"/>
              <a:t> </a:t>
            </a:r>
            <a:r>
              <a:rPr lang="en-US" altLang="zh-CN" sz="2400" dirty="0"/>
              <a:t> with depth </a:t>
            </a:r>
            <a:r>
              <a:rPr lang="en-US" altLang="zh-CN" sz="2400" i="1" dirty="0"/>
              <a:t>h</a:t>
            </a:r>
            <a:r>
              <a:rPr lang="en-US" altLang="zh-CN" sz="2400" dirty="0"/>
              <a:t> is a </a:t>
            </a:r>
            <a:r>
              <a:rPr lang="en-US" altLang="zh-CN" sz="2400" b="1" dirty="0">
                <a:solidFill>
                  <a:srgbClr val="FF0000"/>
                </a:solidFill>
              </a:rPr>
              <a:t>heap structure </a:t>
            </a:r>
            <a:r>
              <a:rPr lang="en-US" altLang="zh-CN" sz="2400" dirty="0"/>
              <a:t>if:</a:t>
            </a:r>
          </a:p>
          <a:p>
            <a:pPr lvl="1" eaLnBrk="1" hangingPunct="1"/>
            <a:r>
              <a:rPr lang="en-US" altLang="zh-CN" sz="2400" i="1" dirty="0"/>
              <a:t>T</a:t>
            </a:r>
            <a:r>
              <a:rPr lang="en-US" altLang="zh-CN" sz="2400" dirty="0"/>
              <a:t> is complete at least through depth </a:t>
            </a:r>
            <a:r>
              <a:rPr lang="en-US" altLang="zh-CN" sz="2400" i="1" dirty="0"/>
              <a:t>h</a:t>
            </a:r>
            <a:r>
              <a:rPr lang="en-US" altLang="zh-CN" sz="2400" dirty="0"/>
              <a:t>-1</a:t>
            </a:r>
          </a:p>
          <a:p>
            <a:pPr lvl="1" eaLnBrk="1" hangingPunct="1"/>
            <a:r>
              <a:rPr lang="en-US" altLang="zh-CN" sz="2400" dirty="0"/>
              <a:t>All leaves are at depth </a:t>
            </a:r>
            <a:r>
              <a:rPr lang="en-US" altLang="zh-CN" sz="2400" i="1" dirty="0"/>
              <a:t>h</a:t>
            </a:r>
            <a:r>
              <a:rPr lang="en-US" altLang="zh-CN" sz="2400" dirty="0"/>
              <a:t> or </a:t>
            </a:r>
            <a:r>
              <a:rPr lang="en-US" altLang="zh-CN" sz="2400" i="1" dirty="0"/>
              <a:t>h</a:t>
            </a:r>
            <a:r>
              <a:rPr lang="en-US" altLang="zh-CN" sz="2400" dirty="0"/>
              <a:t>-1</a:t>
            </a:r>
          </a:p>
          <a:p>
            <a:pPr lvl="1" eaLnBrk="1" hangingPunct="1"/>
            <a:r>
              <a:rPr lang="en-US" altLang="zh-CN" sz="2400" dirty="0"/>
              <a:t>All path to a leaf of depth </a:t>
            </a:r>
            <a:r>
              <a:rPr lang="en-US" altLang="zh-CN" sz="2400" i="1" dirty="0"/>
              <a:t>h</a:t>
            </a:r>
            <a:r>
              <a:rPr lang="en-US" altLang="zh-CN" sz="2400" dirty="0"/>
              <a:t> are to the left of all path to a leaf of depth </a:t>
            </a:r>
            <a:r>
              <a:rPr lang="en-US" altLang="zh-CN" sz="2400" i="1" dirty="0"/>
              <a:t>h</a:t>
            </a:r>
            <a:r>
              <a:rPr lang="en-US" altLang="zh-CN" sz="2400" dirty="0"/>
              <a:t>-1</a:t>
            </a:r>
          </a:p>
          <a:p>
            <a:pPr eaLnBrk="1" hangingPunct="1">
              <a:spcBef>
                <a:spcPct val="60000"/>
              </a:spcBef>
            </a:pPr>
            <a:r>
              <a:rPr lang="en-US" altLang="zh-CN" sz="2400" dirty="0"/>
              <a:t>Partial order tree property</a:t>
            </a:r>
          </a:p>
          <a:p>
            <a:pPr lvl="1" eaLnBrk="1" hangingPunct="1"/>
            <a:r>
              <a:rPr lang="en-US" altLang="zh-CN" sz="2400" dirty="0"/>
              <a:t>A tree </a:t>
            </a:r>
            <a:r>
              <a:rPr lang="en-US" altLang="zh-CN" sz="2400" i="1" dirty="0"/>
              <a:t>T </a:t>
            </a:r>
            <a:r>
              <a:rPr lang="en-US" altLang="zh-CN" sz="2400" dirty="0"/>
              <a:t>is a (maximizing) </a:t>
            </a:r>
            <a:r>
              <a:rPr lang="en-US" altLang="zh-CN" sz="2400" b="1" dirty="0">
                <a:solidFill>
                  <a:srgbClr val="FF0000"/>
                </a:solidFill>
              </a:rPr>
              <a:t>partial order tree</a:t>
            </a:r>
            <a:r>
              <a:rPr lang="en-US" altLang="zh-CN" sz="2400" dirty="0"/>
              <a:t> if and only if the key at any node is greater than or equal to the keys at each of its children (if it has any).</a:t>
            </a:r>
          </a:p>
        </p:txBody>
      </p:sp>
      <p:sp>
        <p:nvSpPr>
          <p:cNvPr id="67588" name="Text Box 4"/>
          <p:cNvSpPr txBox="1">
            <a:spLocks noChangeArrowheads="1"/>
          </p:cNvSpPr>
          <p:nvPr/>
        </p:nvSpPr>
        <p:spPr bwMode="auto">
          <a:xfrm>
            <a:off x="4873054" y="260648"/>
            <a:ext cx="4114800" cy="1609725"/>
          </a:xfrm>
          <a:prstGeom prst="rect">
            <a:avLst/>
          </a:prstGeom>
          <a:solidFill>
            <a:srgbClr val="CCFFCC"/>
          </a:solidFill>
          <a:ln w="57150" cmpd="thickThin">
            <a:solidFill>
              <a:srgbClr val="99CC00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0000CC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A </a:t>
            </a:r>
            <a:r>
              <a:rPr lang="en-US" altLang="zh-CN" sz="240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heap</a:t>
            </a:r>
            <a:r>
              <a:rPr lang="en-US" altLang="zh-CN" sz="2400">
                <a:solidFill>
                  <a:srgbClr val="0000CC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is: 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0000CC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A heap structure, satisfying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0000CC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Partial order tree property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8" grpId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Heap: Examples</a:t>
            </a:r>
          </a:p>
        </p:txBody>
      </p:sp>
      <p:sp>
        <p:nvSpPr>
          <p:cNvPr id="8195" name="Text Box 5"/>
          <p:cNvSpPr txBox="1">
            <a:spLocks noChangeArrowheads="1"/>
          </p:cNvSpPr>
          <p:nvPr/>
        </p:nvSpPr>
        <p:spPr bwMode="auto">
          <a:xfrm>
            <a:off x="2908300" y="2017713"/>
            <a:ext cx="2447925" cy="707886"/>
          </a:xfrm>
          <a:prstGeom prst="rect">
            <a:avLst/>
          </a:prstGeom>
          <a:solidFill>
            <a:srgbClr val="FFFF99"/>
          </a:solidFill>
          <a:ln w="57150" cmpd="thickThin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dirty="0"/>
              <a:t>The maximal key is always at the root</a:t>
            </a:r>
          </a:p>
        </p:txBody>
      </p:sp>
      <p:sp>
        <p:nvSpPr>
          <p:cNvPr id="8196" name="Line 6"/>
          <p:cNvSpPr>
            <a:spLocks noChangeShapeType="1"/>
          </p:cNvSpPr>
          <p:nvPr/>
        </p:nvSpPr>
        <p:spPr bwMode="auto">
          <a:xfrm flipH="1">
            <a:off x="2430462" y="2232025"/>
            <a:ext cx="498397" cy="550862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197" name="Line 7"/>
          <p:cNvSpPr>
            <a:spLocks noChangeShapeType="1"/>
          </p:cNvSpPr>
          <p:nvPr/>
        </p:nvSpPr>
        <p:spPr bwMode="auto">
          <a:xfrm>
            <a:off x="5356225" y="2449513"/>
            <a:ext cx="476250" cy="174625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198" name="Oval 95"/>
          <p:cNvSpPr>
            <a:spLocks noChangeArrowheads="1"/>
          </p:cNvSpPr>
          <p:nvPr/>
        </p:nvSpPr>
        <p:spPr bwMode="auto">
          <a:xfrm>
            <a:off x="1835150" y="3284538"/>
            <a:ext cx="431800" cy="431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8199" name="Oval 96"/>
          <p:cNvSpPr>
            <a:spLocks noChangeArrowheads="1"/>
          </p:cNvSpPr>
          <p:nvPr/>
        </p:nvSpPr>
        <p:spPr bwMode="auto">
          <a:xfrm>
            <a:off x="539750" y="5084763"/>
            <a:ext cx="431800" cy="431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8200" name="Oval 97"/>
          <p:cNvSpPr>
            <a:spLocks noChangeArrowheads="1"/>
          </p:cNvSpPr>
          <p:nvPr/>
        </p:nvSpPr>
        <p:spPr bwMode="auto">
          <a:xfrm>
            <a:off x="971550" y="4149725"/>
            <a:ext cx="431800" cy="431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8201" name="Oval 98"/>
          <p:cNvSpPr>
            <a:spLocks noChangeArrowheads="1"/>
          </p:cNvSpPr>
          <p:nvPr/>
        </p:nvSpPr>
        <p:spPr bwMode="auto">
          <a:xfrm>
            <a:off x="1403350" y="5084763"/>
            <a:ext cx="431800" cy="431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8202" name="Oval 99"/>
          <p:cNvSpPr>
            <a:spLocks noChangeArrowheads="1"/>
          </p:cNvSpPr>
          <p:nvPr/>
        </p:nvSpPr>
        <p:spPr bwMode="auto">
          <a:xfrm>
            <a:off x="2698750" y="4149725"/>
            <a:ext cx="431800" cy="431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8203" name="Oval 100"/>
          <p:cNvSpPr>
            <a:spLocks noChangeArrowheads="1"/>
          </p:cNvSpPr>
          <p:nvPr/>
        </p:nvSpPr>
        <p:spPr bwMode="auto">
          <a:xfrm>
            <a:off x="2266950" y="5084763"/>
            <a:ext cx="431800" cy="431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8204" name="Oval 101"/>
          <p:cNvSpPr>
            <a:spLocks noChangeArrowheads="1"/>
          </p:cNvSpPr>
          <p:nvPr/>
        </p:nvSpPr>
        <p:spPr bwMode="auto">
          <a:xfrm>
            <a:off x="3132138" y="5084763"/>
            <a:ext cx="431800" cy="431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8205" name="Line 102"/>
          <p:cNvSpPr>
            <a:spLocks noChangeShapeType="1"/>
          </p:cNvSpPr>
          <p:nvPr/>
        </p:nvSpPr>
        <p:spPr bwMode="auto">
          <a:xfrm flipH="1">
            <a:off x="1349375" y="3643313"/>
            <a:ext cx="522288" cy="581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206" name="Line 103"/>
          <p:cNvSpPr>
            <a:spLocks noChangeShapeType="1"/>
          </p:cNvSpPr>
          <p:nvPr/>
        </p:nvSpPr>
        <p:spPr bwMode="auto">
          <a:xfrm>
            <a:off x="2235200" y="3643313"/>
            <a:ext cx="550863" cy="550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207" name="Line 104"/>
          <p:cNvSpPr>
            <a:spLocks noChangeShapeType="1"/>
          </p:cNvSpPr>
          <p:nvPr/>
        </p:nvSpPr>
        <p:spPr bwMode="auto">
          <a:xfrm flipH="1">
            <a:off x="827088" y="4557713"/>
            <a:ext cx="231775" cy="522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208" name="Line 105"/>
          <p:cNvSpPr>
            <a:spLocks noChangeShapeType="1"/>
          </p:cNvSpPr>
          <p:nvPr/>
        </p:nvSpPr>
        <p:spPr bwMode="auto">
          <a:xfrm>
            <a:off x="1292225" y="4543425"/>
            <a:ext cx="260350" cy="536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209" name="Line 106"/>
          <p:cNvSpPr>
            <a:spLocks noChangeShapeType="1"/>
          </p:cNvSpPr>
          <p:nvPr/>
        </p:nvSpPr>
        <p:spPr bwMode="auto">
          <a:xfrm flipH="1">
            <a:off x="2540000" y="4557713"/>
            <a:ext cx="261938" cy="536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210" name="Line 107"/>
          <p:cNvSpPr>
            <a:spLocks noChangeShapeType="1"/>
          </p:cNvSpPr>
          <p:nvPr/>
        </p:nvSpPr>
        <p:spPr bwMode="auto">
          <a:xfrm>
            <a:off x="3048000" y="4557713"/>
            <a:ext cx="261938" cy="522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211" name="Text Box 108"/>
          <p:cNvSpPr txBox="1">
            <a:spLocks noChangeArrowheads="1"/>
          </p:cNvSpPr>
          <p:nvPr/>
        </p:nvSpPr>
        <p:spPr bwMode="auto">
          <a:xfrm>
            <a:off x="1911350" y="3313113"/>
            <a:ext cx="5032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212" name="Text Box 109"/>
          <p:cNvSpPr txBox="1">
            <a:spLocks noChangeArrowheads="1"/>
          </p:cNvSpPr>
          <p:nvPr/>
        </p:nvSpPr>
        <p:spPr bwMode="auto">
          <a:xfrm>
            <a:off x="2751138" y="4167188"/>
            <a:ext cx="5032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/>
              <a:t>7</a:t>
            </a:r>
          </a:p>
        </p:txBody>
      </p:sp>
      <p:sp>
        <p:nvSpPr>
          <p:cNvPr id="8213" name="Text Box 110"/>
          <p:cNvSpPr txBox="1">
            <a:spLocks noChangeArrowheads="1"/>
          </p:cNvSpPr>
          <p:nvPr/>
        </p:nvSpPr>
        <p:spPr bwMode="auto">
          <a:xfrm>
            <a:off x="1038225" y="4195763"/>
            <a:ext cx="5032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/>
              <a:t>5</a:t>
            </a:r>
          </a:p>
        </p:txBody>
      </p:sp>
      <p:sp>
        <p:nvSpPr>
          <p:cNvPr id="8214" name="Text Box 111"/>
          <p:cNvSpPr txBox="1">
            <a:spLocks noChangeArrowheads="1"/>
          </p:cNvSpPr>
          <p:nvPr/>
        </p:nvSpPr>
        <p:spPr bwMode="auto">
          <a:xfrm>
            <a:off x="598488" y="5092700"/>
            <a:ext cx="5032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/>
              <a:t>1</a:t>
            </a:r>
          </a:p>
        </p:txBody>
      </p:sp>
      <p:sp>
        <p:nvSpPr>
          <p:cNvPr id="8215" name="Text Box 112"/>
          <p:cNvSpPr txBox="1">
            <a:spLocks noChangeArrowheads="1"/>
          </p:cNvSpPr>
          <p:nvPr/>
        </p:nvSpPr>
        <p:spPr bwMode="auto">
          <a:xfrm>
            <a:off x="1466850" y="5105400"/>
            <a:ext cx="5032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/>
              <a:t>4</a:t>
            </a:r>
          </a:p>
        </p:txBody>
      </p:sp>
      <p:sp>
        <p:nvSpPr>
          <p:cNvPr id="8216" name="Text Box 113"/>
          <p:cNvSpPr txBox="1">
            <a:spLocks noChangeArrowheads="1"/>
          </p:cNvSpPr>
          <p:nvPr/>
        </p:nvSpPr>
        <p:spPr bwMode="auto">
          <a:xfrm>
            <a:off x="2336800" y="5089525"/>
            <a:ext cx="5032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/>
              <a:t>3</a:t>
            </a:r>
          </a:p>
        </p:txBody>
      </p:sp>
      <p:sp>
        <p:nvSpPr>
          <p:cNvPr id="8217" name="Text Box 114"/>
          <p:cNvSpPr txBox="1">
            <a:spLocks noChangeArrowheads="1"/>
          </p:cNvSpPr>
          <p:nvPr/>
        </p:nvSpPr>
        <p:spPr bwMode="auto">
          <a:xfrm>
            <a:off x="3192463" y="5102225"/>
            <a:ext cx="5032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/>
              <a:t>6</a:t>
            </a:r>
          </a:p>
        </p:txBody>
      </p:sp>
      <p:sp>
        <p:nvSpPr>
          <p:cNvPr id="8218" name="Oval 115"/>
          <p:cNvSpPr>
            <a:spLocks noChangeArrowheads="1"/>
          </p:cNvSpPr>
          <p:nvPr/>
        </p:nvSpPr>
        <p:spPr bwMode="auto">
          <a:xfrm>
            <a:off x="5546725" y="3467100"/>
            <a:ext cx="479425" cy="47307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8219" name="Oval 116"/>
          <p:cNvSpPr>
            <a:spLocks noChangeArrowheads="1"/>
          </p:cNvSpPr>
          <p:nvPr/>
        </p:nvSpPr>
        <p:spPr bwMode="auto">
          <a:xfrm>
            <a:off x="4886325" y="4210050"/>
            <a:ext cx="479425" cy="47307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8220" name="Text Box 117"/>
          <p:cNvSpPr txBox="1">
            <a:spLocks noChangeArrowheads="1"/>
          </p:cNvSpPr>
          <p:nvPr/>
        </p:nvSpPr>
        <p:spPr bwMode="auto">
          <a:xfrm>
            <a:off x="5532438" y="3479800"/>
            <a:ext cx="693737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/>
              <a:t>24</a:t>
            </a:r>
          </a:p>
        </p:txBody>
      </p:sp>
      <p:sp>
        <p:nvSpPr>
          <p:cNvPr id="8221" name="Text Box 118"/>
          <p:cNvSpPr txBox="1">
            <a:spLocks noChangeArrowheads="1"/>
          </p:cNvSpPr>
          <p:nvPr/>
        </p:nvSpPr>
        <p:spPr bwMode="auto">
          <a:xfrm>
            <a:off x="4905375" y="4232275"/>
            <a:ext cx="573088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/>
              <a:t>20</a:t>
            </a:r>
          </a:p>
        </p:txBody>
      </p:sp>
      <p:sp>
        <p:nvSpPr>
          <p:cNvPr id="8222" name="Oval 119"/>
          <p:cNvSpPr>
            <a:spLocks noChangeArrowheads="1"/>
          </p:cNvSpPr>
          <p:nvPr/>
        </p:nvSpPr>
        <p:spPr bwMode="auto">
          <a:xfrm>
            <a:off x="6826250" y="4210050"/>
            <a:ext cx="479425" cy="47307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8223" name="Text Box 120"/>
          <p:cNvSpPr txBox="1">
            <a:spLocks noChangeArrowheads="1"/>
          </p:cNvSpPr>
          <p:nvPr/>
        </p:nvSpPr>
        <p:spPr bwMode="auto">
          <a:xfrm>
            <a:off x="6053138" y="5019675"/>
            <a:ext cx="28575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/>
              <a:t>6</a:t>
            </a:r>
          </a:p>
        </p:txBody>
      </p:sp>
      <p:sp>
        <p:nvSpPr>
          <p:cNvPr id="8224" name="Oval 121"/>
          <p:cNvSpPr>
            <a:spLocks noChangeArrowheads="1"/>
          </p:cNvSpPr>
          <p:nvPr/>
        </p:nvSpPr>
        <p:spPr bwMode="auto">
          <a:xfrm>
            <a:off x="6442075" y="2794000"/>
            <a:ext cx="479425" cy="473075"/>
          </a:xfrm>
          <a:prstGeom prst="ellips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8225" name="Text Box 122"/>
          <p:cNvSpPr txBox="1">
            <a:spLocks noChangeArrowheads="1"/>
          </p:cNvSpPr>
          <p:nvPr/>
        </p:nvSpPr>
        <p:spPr bwMode="auto">
          <a:xfrm>
            <a:off x="6435725" y="2811463"/>
            <a:ext cx="59372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>
                <a:solidFill>
                  <a:srgbClr val="FF6600"/>
                </a:solidFill>
              </a:rPr>
              <a:t>50</a:t>
            </a:r>
          </a:p>
        </p:txBody>
      </p:sp>
      <p:sp>
        <p:nvSpPr>
          <p:cNvPr id="8226" name="Oval 123"/>
          <p:cNvSpPr>
            <a:spLocks noChangeArrowheads="1"/>
          </p:cNvSpPr>
          <p:nvPr/>
        </p:nvSpPr>
        <p:spPr bwMode="auto">
          <a:xfrm>
            <a:off x="6208713" y="4210050"/>
            <a:ext cx="477837" cy="47307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8227" name="Oval 124"/>
          <p:cNvSpPr>
            <a:spLocks noChangeArrowheads="1"/>
          </p:cNvSpPr>
          <p:nvPr/>
        </p:nvSpPr>
        <p:spPr bwMode="auto">
          <a:xfrm>
            <a:off x="5991225" y="4997450"/>
            <a:ext cx="479425" cy="47307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8228" name="Oval 125"/>
          <p:cNvSpPr>
            <a:spLocks noChangeArrowheads="1"/>
          </p:cNvSpPr>
          <p:nvPr/>
        </p:nvSpPr>
        <p:spPr bwMode="auto">
          <a:xfrm>
            <a:off x="7321550" y="3460750"/>
            <a:ext cx="479425" cy="47307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8229" name="Oval 126"/>
          <p:cNvSpPr>
            <a:spLocks noChangeArrowheads="1"/>
          </p:cNvSpPr>
          <p:nvPr/>
        </p:nvSpPr>
        <p:spPr bwMode="auto">
          <a:xfrm>
            <a:off x="7820025" y="4210050"/>
            <a:ext cx="477838" cy="47307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8230" name="Oval 127"/>
          <p:cNvSpPr>
            <a:spLocks noChangeArrowheads="1"/>
          </p:cNvSpPr>
          <p:nvPr/>
        </p:nvSpPr>
        <p:spPr bwMode="auto">
          <a:xfrm>
            <a:off x="5254625" y="4997450"/>
            <a:ext cx="477838" cy="47307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8231" name="Oval 128"/>
          <p:cNvSpPr>
            <a:spLocks noChangeArrowheads="1"/>
          </p:cNvSpPr>
          <p:nvPr/>
        </p:nvSpPr>
        <p:spPr bwMode="auto">
          <a:xfrm>
            <a:off x="4518025" y="4997450"/>
            <a:ext cx="479425" cy="47307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8232" name="Text Box 129"/>
          <p:cNvSpPr txBox="1">
            <a:spLocks noChangeArrowheads="1"/>
          </p:cNvSpPr>
          <p:nvPr/>
        </p:nvSpPr>
        <p:spPr bwMode="auto">
          <a:xfrm>
            <a:off x="5356225" y="5013325"/>
            <a:ext cx="47625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/>
              <a:t>5</a:t>
            </a:r>
          </a:p>
        </p:txBody>
      </p:sp>
      <p:sp>
        <p:nvSpPr>
          <p:cNvPr id="8233" name="Text Box 130"/>
          <p:cNvSpPr txBox="1">
            <a:spLocks noChangeArrowheads="1"/>
          </p:cNvSpPr>
          <p:nvPr/>
        </p:nvSpPr>
        <p:spPr bwMode="auto">
          <a:xfrm>
            <a:off x="4527550" y="5027613"/>
            <a:ext cx="50482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/>
              <a:t>12</a:t>
            </a:r>
          </a:p>
        </p:txBody>
      </p:sp>
      <p:sp>
        <p:nvSpPr>
          <p:cNvPr id="8234" name="Text Box 131"/>
          <p:cNvSpPr txBox="1">
            <a:spLocks noChangeArrowheads="1"/>
          </p:cNvSpPr>
          <p:nvPr/>
        </p:nvSpPr>
        <p:spPr bwMode="auto">
          <a:xfrm>
            <a:off x="7870825" y="4237038"/>
            <a:ext cx="531813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/>
              <a:t>3</a:t>
            </a:r>
          </a:p>
        </p:txBody>
      </p:sp>
      <p:sp>
        <p:nvSpPr>
          <p:cNvPr id="8235" name="Text Box 132"/>
          <p:cNvSpPr txBox="1">
            <a:spLocks noChangeArrowheads="1"/>
          </p:cNvSpPr>
          <p:nvPr/>
        </p:nvSpPr>
        <p:spPr bwMode="auto">
          <a:xfrm>
            <a:off x="6838950" y="4240213"/>
            <a:ext cx="585788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/>
              <a:t>18</a:t>
            </a:r>
          </a:p>
        </p:txBody>
      </p:sp>
      <p:sp>
        <p:nvSpPr>
          <p:cNvPr id="8236" name="Text Box 133"/>
          <p:cNvSpPr txBox="1">
            <a:spLocks noChangeArrowheads="1"/>
          </p:cNvSpPr>
          <p:nvPr/>
        </p:nvSpPr>
        <p:spPr bwMode="auto">
          <a:xfrm>
            <a:off x="6242050" y="4257675"/>
            <a:ext cx="6477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/>
              <a:t>21</a:t>
            </a:r>
          </a:p>
        </p:txBody>
      </p:sp>
      <p:sp>
        <p:nvSpPr>
          <p:cNvPr id="8237" name="Text Box 134"/>
          <p:cNvSpPr txBox="1">
            <a:spLocks noChangeArrowheads="1"/>
          </p:cNvSpPr>
          <p:nvPr/>
        </p:nvSpPr>
        <p:spPr bwMode="auto">
          <a:xfrm>
            <a:off x="7327900" y="3489325"/>
            <a:ext cx="801688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/>
              <a:t>30</a:t>
            </a:r>
          </a:p>
        </p:txBody>
      </p:sp>
      <p:sp>
        <p:nvSpPr>
          <p:cNvPr id="8238" name="Line 135"/>
          <p:cNvSpPr>
            <a:spLocks noChangeShapeType="1"/>
          </p:cNvSpPr>
          <p:nvPr/>
        </p:nvSpPr>
        <p:spPr bwMode="auto">
          <a:xfrm flipH="1">
            <a:off x="5959475" y="3149600"/>
            <a:ext cx="517525" cy="401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239" name="Line 136"/>
          <p:cNvSpPr>
            <a:spLocks noChangeShapeType="1"/>
          </p:cNvSpPr>
          <p:nvPr/>
        </p:nvSpPr>
        <p:spPr bwMode="auto">
          <a:xfrm>
            <a:off x="6904038" y="3132138"/>
            <a:ext cx="50165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240" name="Line 137"/>
          <p:cNvSpPr>
            <a:spLocks noChangeShapeType="1"/>
          </p:cNvSpPr>
          <p:nvPr/>
        </p:nvSpPr>
        <p:spPr bwMode="auto">
          <a:xfrm flipH="1">
            <a:off x="5248275" y="3905250"/>
            <a:ext cx="368300" cy="349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241" name="Line 138"/>
          <p:cNvSpPr>
            <a:spLocks noChangeShapeType="1"/>
          </p:cNvSpPr>
          <p:nvPr/>
        </p:nvSpPr>
        <p:spPr bwMode="auto">
          <a:xfrm>
            <a:off x="5978525" y="3835400"/>
            <a:ext cx="366713" cy="382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242" name="Line 139"/>
          <p:cNvSpPr>
            <a:spLocks noChangeShapeType="1"/>
          </p:cNvSpPr>
          <p:nvPr/>
        </p:nvSpPr>
        <p:spPr bwMode="auto">
          <a:xfrm flipH="1">
            <a:off x="7173913" y="3873500"/>
            <a:ext cx="212725" cy="363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243" name="Line 140"/>
          <p:cNvSpPr>
            <a:spLocks noChangeShapeType="1"/>
          </p:cNvSpPr>
          <p:nvPr/>
        </p:nvSpPr>
        <p:spPr bwMode="auto">
          <a:xfrm>
            <a:off x="7694613" y="3894138"/>
            <a:ext cx="228600" cy="315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244" name="Line 141"/>
          <p:cNvSpPr>
            <a:spLocks noChangeShapeType="1"/>
          </p:cNvSpPr>
          <p:nvPr/>
        </p:nvSpPr>
        <p:spPr bwMode="auto">
          <a:xfrm flipH="1">
            <a:off x="4843463" y="4660900"/>
            <a:ext cx="200025" cy="3190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245" name="Line 142"/>
          <p:cNvSpPr>
            <a:spLocks noChangeShapeType="1"/>
          </p:cNvSpPr>
          <p:nvPr/>
        </p:nvSpPr>
        <p:spPr bwMode="auto">
          <a:xfrm>
            <a:off x="5248275" y="4656138"/>
            <a:ext cx="190500" cy="361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246" name="Line 143"/>
          <p:cNvSpPr>
            <a:spLocks noChangeShapeType="1"/>
          </p:cNvSpPr>
          <p:nvPr/>
        </p:nvSpPr>
        <p:spPr bwMode="auto">
          <a:xfrm flipH="1">
            <a:off x="6248400" y="4660900"/>
            <a:ext cx="133350" cy="338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5" name="Text Box 5"/>
          <p:cNvSpPr txBox="1">
            <a:spLocks noChangeArrowheads="1"/>
          </p:cNvSpPr>
          <p:nvPr/>
        </p:nvSpPr>
        <p:spPr bwMode="auto">
          <a:xfrm>
            <a:off x="374574" y="2072421"/>
            <a:ext cx="1368578" cy="400110"/>
          </a:xfrm>
          <a:prstGeom prst="rect">
            <a:avLst/>
          </a:prstGeom>
          <a:solidFill>
            <a:srgbClr val="FFFF99"/>
          </a:solidFill>
          <a:ln w="57150" cmpd="thickThin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dirty="0"/>
              <a:t>max-heap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317500" y="776427"/>
            <a:ext cx="8637588" cy="707886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What is the basic operation of HeapSort?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8613" y="1941513"/>
            <a:ext cx="8586787" cy="41148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 sz="2400" dirty="0"/>
              <a:t>We use </a:t>
            </a:r>
            <a:r>
              <a:rPr lang="en-US" altLang="zh-CN" sz="2400" dirty="0">
                <a:solidFill>
                  <a:srgbClr val="FF0000"/>
                </a:solidFill>
              </a:rPr>
              <a:t>Partition</a:t>
            </a:r>
            <a:r>
              <a:rPr lang="en-US" altLang="zh-CN" sz="2400" dirty="0"/>
              <a:t> to construct QuickSort.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sz="2400" dirty="0"/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/>
              <a:t>We use </a:t>
            </a:r>
            <a:r>
              <a:rPr lang="en-US" altLang="zh-CN" sz="2400" dirty="0">
                <a:solidFill>
                  <a:srgbClr val="FF0000"/>
                </a:solidFill>
              </a:rPr>
              <a:t>Merge</a:t>
            </a:r>
            <a:r>
              <a:rPr lang="en-US" altLang="zh-CN" sz="2400" dirty="0"/>
              <a:t> to construct </a:t>
            </a:r>
            <a:r>
              <a:rPr lang="en-US" altLang="zh-CN" sz="2400" dirty="0" err="1"/>
              <a:t>MergeSort</a:t>
            </a:r>
            <a:r>
              <a:rPr lang="en-US" altLang="zh-CN" sz="2400" dirty="0"/>
              <a:t>.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sz="2400" dirty="0"/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/>
              <a:t>We use         </a:t>
            </a:r>
            <a:r>
              <a:rPr lang="en-US" altLang="zh-CN" sz="2400" dirty="0">
                <a:solidFill>
                  <a:srgbClr val="FF0000"/>
                </a:solidFill>
              </a:rPr>
              <a:t>                 </a:t>
            </a:r>
            <a:r>
              <a:rPr lang="en-US" altLang="zh-CN" sz="2400" dirty="0"/>
              <a:t> to construct HeapSort.</a:t>
            </a:r>
          </a:p>
        </p:txBody>
      </p:sp>
      <p:sp>
        <p:nvSpPr>
          <p:cNvPr id="2" name="矩形 1"/>
          <p:cNvSpPr/>
          <p:nvPr/>
        </p:nvSpPr>
        <p:spPr>
          <a:xfrm>
            <a:off x="1403648" y="3573016"/>
            <a:ext cx="1774845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CN" sz="3600" dirty="0" err="1">
                <a:solidFill>
                  <a:srgbClr val="FF0000"/>
                </a:solidFill>
              </a:rPr>
              <a:t>FixHeap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05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317500" y="293688"/>
            <a:ext cx="8637588" cy="1190625"/>
          </a:xfrm>
        </p:spPr>
        <p:txBody>
          <a:bodyPr/>
          <a:lstStyle/>
          <a:p>
            <a:pPr eaLnBrk="1" hangingPunct="1"/>
            <a:r>
              <a:rPr lang="en-US" altLang="zh-CN" sz="3600" dirty="0" err="1"/>
              <a:t>FixHeap</a:t>
            </a:r>
            <a:r>
              <a:rPr lang="en-US" altLang="zh-CN" sz="3600" dirty="0"/>
              <a:t>: </a:t>
            </a:r>
            <a:br>
              <a:rPr lang="en-US" altLang="zh-CN" sz="3600" dirty="0"/>
            </a:br>
            <a:r>
              <a:rPr lang="en-US" altLang="zh-CN" sz="3600" dirty="0"/>
              <a:t>Keeping the Partial Order Tree Property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752600"/>
            <a:ext cx="8208963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000" dirty="0"/>
              <a:t>Input: A nonempty binary tree </a:t>
            </a:r>
            <a:r>
              <a:rPr lang="en-US" altLang="zh-CN" sz="2000" dirty="0">
                <a:solidFill>
                  <a:srgbClr val="FF0000"/>
                </a:solidFill>
              </a:rPr>
              <a:t>H</a:t>
            </a:r>
            <a:r>
              <a:rPr lang="en-US" altLang="zh-CN" sz="2000" dirty="0"/>
              <a:t> with </a:t>
            </a:r>
            <a:r>
              <a:rPr lang="en-US" altLang="zh-CN" sz="2000" dirty="0">
                <a:solidFill>
                  <a:srgbClr val="FF0000"/>
                </a:solidFill>
              </a:rPr>
              <a:t>a “vacant” root </a:t>
            </a:r>
            <a:r>
              <a:rPr lang="en-US" altLang="zh-CN" sz="2000" dirty="0"/>
              <a:t>and its two </a:t>
            </a:r>
            <a:r>
              <a:rPr lang="en-US" altLang="zh-CN" sz="2000" dirty="0" err="1"/>
              <a:t>subtrees</a:t>
            </a:r>
            <a:r>
              <a:rPr lang="en-US" altLang="zh-CN" sz="2000" dirty="0"/>
              <a:t> in partial order. An element </a:t>
            </a:r>
            <a:r>
              <a:rPr lang="en-US" altLang="zh-CN" sz="2000" dirty="0">
                <a:solidFill>
                  <a:srgbClr val="FF0000"/>
                </a:solidFill>
              </a:rPr>
              <a:t>K</a:t>
            </a:r>
            <a:r>
              <a:rPr lang="en-US" altLang="zh-CN" sz="2000" dirty="0"/>
              <a:t> to be inserted.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000" dirty="0"/>
              <a:t>Output: H with K inserted and satisfying the partial order tree property.</a:t>
            </a:r>
          </a:p>
          <a:p>
            <a:pPr eaLnBrk="1" hangingPunct="1">
              <a:lnSpc>
                <a:spcPct val="90000"/>
              </a:lnSpc>
              <a:spcBef>
                <a:spcPct val="60000"/>
              </a:spcBef>
            </a:pPr>
            <a:r>
              <a:rPr lang="en-US" altLang="zh-CN" sz="2000" dirty="0"/>
              <a:t>Procedure: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 err="1"/>
              <a:t>fixHeap</a:t>
            </a:r>
            <a:r>
              <a:rPr lang="en-US" altLang="zh-CN" sz="2000" dirty="0"/>
              <a:t>(H,K)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/>
              <a:t>    </a:t>
            </a:r>
            <a:r>
              <a:rPr lang="en-US" altLang="zh-CN" sz="2000" b="1" dirty="0"/>
              <a:t>if </a:t>
            </a:r>
            <a:r>
              <a:rPr lang="en-US" altLang="zh-CN" sz="2000" dirty="0"/>
              <a:t>(H is a leaf) insert K into root(H);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/>
              <a:t>    </a:t>
            </a:r>
            <a:r>
              <a:rPr lang="en-US" altLang="zh-CN" sz="2000" b="1" dirty="0"/>
              <a:t>else</a:t>
            </a:r>
            <a:endParaRPr lang="en-US" altLang="zh-CN" sz="2000" dirty="0"/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/>
              <a:t>        Set </a:t>
            </a:r>
            <a:r>
              <a:rPr lang="en-US" altLang="zh-CN" sz="2000" b="1" i="1" dirty="0" err="1">
                <a:solidFill>
                  <a:srgbClr val="0000CC"/>
                </a:solidFill>
              </a:rPr>
              <a:t>largerSubHeap</a:t>
            </a:r>
            <a:r>
              <a:rPr lang="en-US" altLang="zh-CN" sz="2000" dirty="0"/>
              <a:t>;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/>
              <a:t>        </a:t>
            </a:r>
            <a:r>
              <a:rPr lang="en-US" altLang="zh-CN" sz="2000" b="1" dirty="0"/>
              <a:t>if</a:t>
            </a:r>
            <a:r>
              <a:rPr lang="en-US" altLang="zh-CN" sz="2000" dirty="0"/>
              <a:t> (</a:t>
            </a:r>
            <a:r>
              <a:rPr lang="en-US" altLang="zh-CN" sz="2000" dirty="0" err="1"/>
              <a:t>K.key</a:t>
            </a:r>
            <a:r>
              <a:rPr lang="en-US" altLang="zh-CN" sz="2000" dirty="0" err="1">
                <a:sym typeface="Symbol" pitchFamily="18" charset="2"/>
              </a:rPr>
              <a:t>root</a:t>
            </a:r>
            <a:r>
              <a:rPr lang="en-US" altLang="zh-CN" sz="2000" dirty="0">
                <a:sym typeface="Symbol" pitchFamily="18" charset="2"/>
              </a:rPr>
              <a:t>(</a:t>
            </a:r>
            <a:r>
              <a:rPr lang="en-US" altLang="zh-CN" sz="2000" dirty="0" err="1">
                <a:sym typeface="Symbol" pitchFamily="18" charset="2"/>
              </a:rPr>
              <a:t>largerSubHeap</a:t>
            </a:r>
            <a:r>
              <a:rPr lang="en-US" altLang="zh-CN" sz="2000" dirty="0">
                <a:sym typeface="Symbol" pitchFamily="18" charset="2"/>
              </a:rPr>
              <a:t>).key) insert K into root(H)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>
                <a:sym typeface="Symbol" pitchFamily="18" charset="2"/>
              </a:rPr>
              <a:t>        </a:t>
            </a:r>
            <a:r>
              <a:rPr lang="en-US" altLang="zh-CN" sz="2000" b="1" dirty="0">
                <a:sym typeface="Symbol" pitchFamily="18" charset="2"/>
              </a:rPr>
              <a:t>else</a:t>
            </a:r>
            <a:r>
              <a:rPr lang="en-US" altLang="zh-CN" sz="2000" dirty="0">
                <a:sym typeface="Symbol" pitchFamily="18" charset="2"/>
              </a:rPr>
              <a:t> 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>
                <a:sym typeface="Symbol" pitchFamily="18" charset="2"/>
              </a:rPr>
              <a:t>            insert root(</a:t>
            </a:r>
            <a:r>
              <a:rPr lang="en-US" altLang="zh-CN" sz="2000" dirty="0" err="1">
                <a:sym typeface="Symbol" pitchFamily="18" charset="2"/>
              </a:rPr>
              <a:t>largerSubHeap</a:t>
            </a:r>
            <a:r>
              <a:rPr lang="en-US" altLang="zh-CN" sz="2000" dirty="0">
                <a:sym typeface="Symbol" pitchFamily="18" charset="2"/>
              </a:rPr>
              <a:t>) into root(H);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/>
              <a:t>            </a:t>
            </a:r>
            <a:r>
              <a:rPr lang="en-US" altLang="zh-CN" sz="2000" b="1" i="1" dirty="0" err="1">
                <a:solidFill>
                  <a:schemeClr val="tx2"/>
                </a:solidFill>
              </a:rPr>
              <a:t>fixHeap</a:t>
            </a:r>
            <a:r>
              <a:rPr lang="en-US" altLang="zh-CN" sz="2000" b="1" i="1" dirty="0">
                <a:solidFill>
                  <a:schemeClr val="tx2"/>
                </a:solidFill>
              </a:rPr>
              <a:t>(</a:t>
            </a:r>
            <a:r>
              <a:rPr lang="en-US" altLang="zh-CN" sz="2000" b="1" i="1" dirty="0" err="1">
                <a:solidFill>
                  <a:schemeClr val="tx2"/>
                </a:solidFill>
              </a:rPr>
              <a:t>largerSubHeap</a:t>
            </a:r>
            <a:r>
              <a:rPr lang="en-US" altLang="zh-CN" sz="2000" b="1" i="1" dirty="0">
                <a:solidFill>
                  <a:schemeClr val="tx2"/>
                </a:solidFill>
              </a:rPr>
              <a:t>, K)</a:t>
            </a:r>
            <a:r>
              <a:rPr lang="en-US" altLang="zh-CN" sz="2000" dirty="0"/>
              <a:t>;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/>
              <a:t>   </a:t>
            </a:r>
            <a:r>
              <a:rPr lang="en-US" altLang="zh-CN" sz="2000" b="1" dirty="0"/>
              <a:t>return</a:t>
            </a:r>
            <a:endParaRPr lang="en-US" altLang="zh-CN" sz="2000" dirty="0"/>
          </a:p>
        </p:txBody>
      </p:sp>
      <p:sp>
        <p:nvSpPr>
          <p:cNvPr id="10244" name="Text Box 5"/>
          <p:cNvSpPr txBox="1">
            <a:spLocks noChangeArrowheads="1"/>
          </p:cNvSpPr>
          <p:nvPr/>
        </p:nvSpPr>
        <p:spPr bwMode="auto">
          <a:xfrm>
            <a:off x="250825" y="5157788"/>
            <a:ext cx="1219200" cy="396875"/>
          </a:xfrm>
          <a:prstGeom prst="rect">
            <a:avLst/>
          </a:prstGeom>
          <a:solidFill>
            <a:srgbClr val="FFFF99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tx2"/>
                </a:solidFill>
              </a:rPr>
              <a:t>Recursion</a:t>
            </a:r>
          </a:p>
        </p:txBody>
      </p:sp>
      <p:sp>
        <p:nvSpPr>
          <p:cNvPr id="10245" name="Line 6"/>
          <p:cNvSpPr>
            <a:spLocks noChangeShapeType="1"/>
          </p:cNvSpPr>
          <p:nvPr/>
        </p:nvSpPr>
        <p:spPr bwMode="auto">
          <a:xfrm>
            <a:off x="1331913" y="5516563"/>
            <a:ext cx="457200" cy="152400"/>
          </a:xfrm>
          <a:prstGeom prst="line">
            <a:avLst/>
          </a:prstGeom>
          <a:noFill/>
          <a:ln w="25400">
            <a:solidFill>
              <a:srgbClr val="339966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46" name="Text Box 7"/>
          <p:cNvSpPr txBox="1">
            <a:spLocks noChangeArrowheads="1"/>
          </p:cNvSpPr>
          <p:nvPr/>
        </p:nvSpPr>
        <p:spPr bwMode="auto">
          <a:xfrm>
            <a:off x="5074096" y="2852936"/>
            <a:ext cx="3962400" cy="1616075"/>
          </a:xfrm>
          <a:prstGeom prst="rect">
            <a:avLst/>
          </a:prstGeom>
          <a:solidFill>
            <a:srgbClr val="FFFF99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FF0000"/>
                </a:solidFill>
              </a:rPr>
              <a:t>One comparison</a:t>
            </a:r>
            <a:r>
              <a:rPr lang="en-US" altLang="zh-CN" sz="2000" dirty="0"/>
              <a:t>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 err="1"/>
              <a:t>largerSubHeap</a:t>
            </a:r>
            <a:r>
              <a:rPr lang="en-US" altLang="zh-CN" sz="2000" dirty="0"/>
              <a:t> is left- or right-</a:t>
            </a:r>
            <a:r>
              <a:rPr lang="en-US" altLang="zh-CN" sz="2000" dirty="0" err="1"/>
              <a:t>Subtree</a:t>
            </a:r>
            <a:r>
              <a:rPr lang="en-US" altLang="zh-CN" sz="2000" dirty="0"/>
              <a:t>(H), the one with larger key at its root.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FF0000"/>
                </a:solidFill>
              </a:rPr>
              <a:t>Special case</a:t>
            </a:r>
            <a:r>
              <a:rPr lang="en-US" altLang="zh-CN" sz="2000" dirty="0"/>
              <a:t>: </a:t>
            </a:r>
            <a:r>
              <a:rPr lang="en-US" altLang="zh-CN" sz="2000" dirty="0" err="1"/>
              <a:t>rightSubtree</a:t>
            </a:r>
            <a:r>
              <a:rPr lang="en-US" altLang="zh-CN" sz="2000" dirty="0"/>
              <a:t> is empty</a:t>
            </a:r>
          </a:p>
        </p:txBody>
      </p:sp>
      <p:sp>
        <p:nvSpPr>
          <p:cNvPr id="10247" name="Line 8"/>
          <p:cNvSpPr>
            <a:spLocks noChangeShapeType="1"/>
          </p:cNvSpPr>
          <p:nvPr/>
        </p:nvSpPr>
        <p:spPr bwMode="auto">
          <a:xfrm flipV="1">
            <a:off x="3563938" y="3716338"/>
            <a:ext cx="1524000" cy="533400"/>
          </a:xfrm>
          <a:prstGeom prst="line">
            <a:avLst/>
          </a:prstGeom>
          <a:noFill/>
          <a:ln w="28575">
            <a:solidFill>
              <a:srgbClr val="339966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48" name="Text Box 9"/>
          <p:cNvSpPr txBox="1">
            <a:spLocks noChangeArrowheads="1"/>
          </p:cNvSpPr>
          <p:nvPr/>
        </p:nvSpPr>
        <p:spPr bwMode="auto">
          <a:xfrm>
            <a:off x="6019800" y="5791200"/>
            <a:ext cx="2819400" cy="396875"/>
          </a:xfrm>
          <a:prstGeom prst="rect">
            <a:avLst/>
          </a:prstGeom>
          <a:solidFill>
            <a:srgbClr val="FFFF99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CCFF33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CC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/>
              <a:t>“</a:t>
            </a:r>
            <a:r>
              <a:rPr lang="en-US" altLang="zh-CN" sz="2000"/>
              <a:t>Vacant” moving down</a:t>
            </a:r>
          </a:p>
        </p:txBody>
      </p:sp>
      <p:sp>
        <p:nvSpPr>
          <p:cNvPr id="10249" name="Line 10"/>
          <p:cNvSpPr>
            <a:spLocks noChangeShapeType="1"/>
          </p:cNvSpPr>
          <p:nvPr/>
        </p:nvSpPr>
        <p:spPr bwMode="auto">
          <a:xfrm>
            <a:off x="5292725" y="5516563"/>
            <a:ext cx="990600" cy="304800"/>
          </a:xfrm>
          <a:prstGeom prst="line">
            <a:avLst/>
          </a:prstGeom>
          <a:noFill/>
          <a:ln w="28575">
            <a:solidFill>
              <a:srgbClr val="339966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rtsy">
  <a:themeElements>
    <a:clrScheme name="Artsy 2">
      <a:dk1>
        <a:srgbClr val="660033"/>
      </a:dk1>
      <a:lt1>
        <a:srgbClr val="FFFFFF"/>
      </a:lt1>
      <a:dk2>
        <a:srgbClr val="B60009"/>
      </a:dk2>
      <a:lt2>
        <a:srgbClr val="B2B2B2"/>
      </a:lt2>
      <a:accent1>
        <a:srgbClr val="CCCC00"/>
      </a:accent1>
      <a:accent2>
        <a:srgbClr val="DE9ABC"/>
      </a:accent2>
      <a:accent3>
        <a:srgbClr val="FFFFFF"/>
      </a:accent3>
      <a:accent4>
        <a:srgbClr val="56002A"/>
      </a:accent4>
      <a:accent5>
        <a:srgbClr val="E2E2AA"/>
      </a:accent5>
      <a:accent6>
        <a:srgbClr val="C98BAA"/>
      </a:accent6>
      <a:hlink>
        <a:srgbClr val="FFAFAF"/>
      </a:hlink>
      <a:folHlink>
        <a:srgbClr val="969696"/>
      </a:folHlink>
    </a:clrScheme>
    <a:fontScheme name="Artsy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Artsy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8080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C0C0AA"/>
        </a:accent5>
        <a:accent6>
          <a:srgbClr val="B98A00"/>
        </a:accent6>
        <a:hlink>
          <a:srgbClr val="CC66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sy 2">
        <a:dk1>
          <a:srgbClr val="660033"/>
        </a:dk1>
        <a:lt1>
          <a:srgbClr val="FFFFFF"/>
        </a:lt1>
        <a:dk2>
          <a:srgbClr val="B60009"/>
        </a:dk2>
        <a:lt2>
          <a:srgbClr val="B2B2B2"/>
        </a:lt2>
        <a:accent1>
          <a:srgbClr val="CCCC00"/>
        </a:accent1>
        <a:accent2>
          <a:srgbClr val="DE9ABC"/>
        </a:accent2>
        <a:accent3>
          <a:srgbClr val="FFFFFF"/>
        </a:accent3>
        <a:accent4>
          <a:srgbClr val="56002A"/>
        </a:accent4>
        <a:accent5>
          <a:srgbClr val="E2E2AA"/>
        </a:accent5>
        <a:accent6>
          <a:srgbClr val="C98BAA"/>
        </a:accent6>
        <a:hlink>
          <a:srgbClr val="FFAFA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sy 3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80808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sy 4">
        <a:dk1>
          <a:srgbClr val="2C2C42"/>
        </a:dk1>
        <a:lt1>
          <a:srgbClr val="FFFFCC"/>
        </a:lt1>
        <a:dk2>
          <a:srgbClr val="666699"/>
        </a:dk2>
        <a:lt2>
          <a:srgbClr val="FFCC00"/>
        </a:lt2>
        <a:accent1>
          <a:srgbClr val="FF9933"/>
        </a:accent1>
        <a:accent2>
          <a:srgbClr val="808000"/>
        </a:accent2>
        <a:accent3>
          <a:srgbClr val="B8B8CA"/>
        </a:accent3>
        <a:accent4>
          <a:srgbClr val="DADAAE"/>
        </a:accent4>
        <a:accent5>
          <a:srgbClr val="FFCAAD"/>
        </a:accent5>
        <a:accent6>
          <a:srgbClr val="737300"/>
        </a:accent6>
        <a:hlink>
          <a:srgbClr val="CC6600"/>
        </a:hlink>
        <a:folHlink>
          <a:srgbClr val="3333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sy 5">
        <a:dk1>
          <a:srgbClr val="50000F"/>
        </a:dk1>
        <a:lt1>
          <a:srgbClr val="FFCC00"/>
        </a:lt1>
        <a:dk2>
          <a:srgbClr val="800000"/>
        </a:dk2>
        <a:lt2>
          <a:srgbClr val="FFFFCC"/>
        </a:lt2>
        <a:accent1>
          <a:srgbClr val="808000"/>
        </a:accent1>
        <a:accent2>
          <a:srgbClr val="993366"/>
        </a:accent2>
        <a:accent3>
          <a:srgbClr val="C0AAAA"/>
        </a:accent3>
        <a:accent4>
          <a:srgbClr val="DAAE00"/>
        </a:accent4>
        <a:accent5>
          <a:srgbClr val="C0C0AA"/>
        </a:accent5>
        <a:accent6>
          <a:srgbClr val="8A2D5C"/>
        </a:accent6>
        <a:hlink>
          <a:srgbClr val="FF5050"/>
        </a:hlink>
        <a:folHlink>
          <a:srgbClr val="99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sy 6">
        <a:dk1>
          <a:srgbClr val="333300"/>
        </a:dk1>
        <a:lt1>
          <a:srgbClr val="FFCC00"/>
        </a:lt1>
        <a:dk2>
          <a:srgbClr val="666633"/>
        </a:dk2>
        <a:lt2>
          <a:srgbClr val="FFFFCC"/>
        </a:lt2>
        <a:accent1>
          <a:srgbClr val="8F7401"/>
        </a:accent1>
        <a:accent2>
          <a:srgbClr val="CC6600"/>
        </a:accent2>
        <a:accent3>
          <a:srgbClr val="B8B8AD"/>
        </a:accent3>
        <a:accent4>
          <a:srgbClr val="DAAE00"/>
        </a:accent4>
        <a:accent5>
          <a:srgbClr val="C6BCAA"/>
        </a:accent5>
        <a:accent6>
          <a:srgbClr val="B95C00"/>
        </a:accent6>
        <a:hlink>
          <a:srgbClr val="666699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sy 7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Designs\Artsy.pot</Template>
  <TotalTime>8238</TotalTime>
  <Words>3538</Words>
  <Application>Microsoft Macintosh PowerPoint</Application>
  <PresentationFormat>全屏显示(4:3)</PresentationFormat>
  <Paragraphs>631</Paragraphs>
  <Slides>43</Slides>
  <Notes>41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43</vt:i4>
      </vt:variant>
    </vt:vector>
  </HeadingPairs>
  <TitlesOfParts>
    <vt:vector size="52" baseType="lpstr">
      <vt:lpstr>华文楷体</vt:lpstr>
      <vt:lpstr>Arial Unicode MS</vt:lpstr>
      <vt:lpstr>CG Times</vt:lpstr>
      <vt:lpstr>Arial</vt:lpstr>
      <vt:lpstr>Times New Roman</vt:lpstr>
      <vt:lpstr>Wingdings</vt:lpstr>
      <vt:lpstr>Artsy</vt:lpstr>
      <vt:lpstr>Equation</vt:lpstr>
      <vt:lpstr>Equation.3</vt:lpstr>
      <vt:lpstr>PowerPoint 演示文稿</vt:lpstr>
      <vt:lpstr> Heapsort</vt:lpstr>
      <vt:lpstr>In the last class…</vt:lpstr>
      <vt:lpstr>Heapsort</vt:lpstr>
      <vt:lpstr>Tree</vt:lpstr>
      <vt:lpstr>Heap: The Definition</vt:lpstr>
      <vt:lpstr>Heap: Examples</vt:lpstr>
      <vt:lpstr>What is the basic operation of HeapSort?</vt:lpstr>
      <vt:lpstr>FixHeap:  Keeping the Partial Order Tree Property</vt:lpstr>
      <vt:lpstr>fixHeap: an Example </vt:lpstr>
      <vt:lpstr>Worst Case Analysis for fixHeap</vt:lpstr>
      <vt:lpstr>Heap Construction</vt:lpstr>
      <vt:lpstr>Correctness of constructHeap</vt:lpstr>
      <vt:lpstr>The Heap Is Constructed in Linear Time!</vt:lpstr>
      <vt:lpstr>The Heap is Constructed in Linear Time!</vt:lpstr>
      <vt:lpstr>Heapsort: the Strategy</vt:lpstr>
      <vt:lpstr>Implementing Heap Using Array</vt:lpstr>
      <vt:lpstr>Looking for the Children Quickly</vt:lpstr>
      <vt:lpstr>In-space Implementation of Heapsort</vt:lpstr>
      <vt:lpstr>fixHeap Using Array</vt:lpstr>
      <vt:lpstr>Heapsort: the Algorithm</vt:lpstr>
      <vt:lpstr>Worst Case Analysis of Heapsort</vt:lpstr>
      <vt:lpstr>heapSort: the Right Choice</vt:lpstr>
      <vt:lpstr>Let us improve HeapSort now!</vt:lpstr>
      <vt:lpstr>The input of fixHeap</vt:lpstr>
      <vt:lpstr>Number of Comparisons in fixHeap</vt:lpstr>
      <vt:lpstr>The input of bubbleUpHeap</vt:lpstr>
      <vt:lpstr>A One-Comparison-per-Level Fixing</vt:lpstr>
      <vt:lpstr>How to transform the input of fixHeap into that of bubbleUpHeap?</vt:lpstr>
      <vt:lpstr>Risky FixHeap</vt:lpstr>
      <vt:lpstr>Improvement by Divide-and-Conquer</vt:lpstr>
      <vt:lpstr>Improvement by Divide-and-Conquer</vt:lpstr>
      <vt:lpstr>Depth Bounded Filtering Down</vt:lpstr>
      <vt:lpstr>fixHeap Using Divide-and-Conquer</vt:lpstr>
      <vt:lpstr>Number of Comparisons in the Worst Case for Accelerated fixHeap</vt:lpstr>
      <vt:lpstr>An example of using Heap &amp; fixHeap</vt:lpstr>
      <vt:lpstr>Max-Priority Queue</vt:lpstr>
      <vt:lpstr>Implement: ArrayHeapPriority Queue </vt:lpstr>
      <vt:lpstr>Formal analysis of the worse case of accelerated heapsort by recursion tree*   *不作要求</vt:lpstr>
      <vt:lpstr>Recursion Equation  of Accelerated heapSort</vt:lpstr>
      <vt:lpstr>Solving the Recurrence Equation by Recursive Tree</vt:lpstr>
      <vt:lpstr>Formal analysis of the worse case of accelerated heapsort by guess and prove  *不作要求</vt:lpstr>
      <vt:lpstr>Inductive Proof</vt:lpstr>
    </vt:vector>
  </TitlesOfParts>
  <Manager/>
  <Company>Nanjing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Algorithm Analysis</dc:title>
  <dc:subject/>
  <dc:creator>Sheng Zhang</dc:creator>
  <cp:keywords/>
  <dc:description/>
  <cp:lastModifiedBy>Sheng#NJU#mbpr16'</cp:lastModifiedBy>
  <cp:revision>160</cp:revision>
  <cp:lastPrinted>2012-09-16T02:33:13Z</cp:lastPrinted>
  <dcterms:created xsi:type="dcterms:W3CDTF">2001-08-01T06:52:17Z</dcterms:created>
  <dcterms:modified xsi:type="dcterms:W3CDTF">2022-03-02T13:35:05Z</dcterms:modified>
  <cp:category/>
</cp:coreProperties>
</file>